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5"/>
    <p:sldMasterId id="2147483787" r:id="rId6"/>
    <p:sldMasterId id="2147483813" r:id="rId7"/>
    <p:sldMasterId id="2147483812" r:id="rId8"/>
    <p:sldMasterId id="2147484051" r:id="rId9"/>
    <p:sldMasterId id="2147484117" r:id="rId10"/>
  </p:sldMasterIdLst>
  <p:notesMasterIdLst>
    <p:notesMasterId r:id="rId32"/>
  </p:notesMasterIdLst>
  <p:handoutMasterIdLst>
    <p:handoutMasterId r:id="rId33"/>
  </p:handoutMasterIdLst>
  <p:sldIdLst>
    <p:sldId id="594" r:id="rId11"/>
    <p:sldId id="991" r:id="rId12"/>
    <p:sldId id="966" r:id="rId13"/>
    <p:sldId id="984" r:id="rId14"/>
    <p:sldId id="983" r:id="rId15"/>
    <p:sldId id="947" r:id="rId16"/>
    <p:sldId id="982" r:id="rId17"/>
    <p:sldId id="981" r:id="rId18"/>
    <p:sldId id="963" r:id="rId19"/>
    <p:sldId id="967" r:id="rId20"/>
    <p:sldId id="986" r:id="rId21"/>
    <p:sldId id="962" r:id="rId22"/>
    <p:sldId id="945" r:id="rId23"/>
    <p:sldId id="969" r:id="rId24"/>
    <p:sldId id="976" r:id="rId25"/>
    <p:sldId id="990" r:id="rId26"/>
    <p:sldId id="988" r:id="rId27"/>
    <p:sldId id="977" r:id="rId28"/>
    <p:sldId id="979" r:id="rId29"/>
    <p:sldId id="980" r:id="rId30"/>
    <p:sldId id="625" r:id="rId31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52000F86-E827-4079-838F-D315CC484FA6}">
          <p14:sldIdLst>
            <p14:sldId id="594"/>
          </p14:sldIdLst>
        </p14:section>
        <p14:section name="Current State" id="{46F84B65-BA0B-4DD7-A0BD-87DCC65D6A91}">
          <p14:sldIdLst>
            <p14:sldId id="991"/>
            <p14:sldId id="966"/>
            <p14:sldId id="984"/>
            <p14:sldId id="983"/>
            <p14:sldId id="947"/>
          </p14:sldIdLst>
        </p14:section>
        <p14:section name="Weather" id="{9BCFC86B-E16F-4C2D-8041-68FA813557A3}">
          <p14:sldIdLst>
            <p14:sldId id="982"/>
            <p14:sldId id="981"/>
            <p14:sldId id="963"/>
            <p14:sldId id="967"/>
            <p14:sldId id="986"/>
          </p14:sldIdLst>
        </p14:section>
        <p14:section name="Operations &amp; Forecasts" id="{5392F339-06BD-49C6-977E-5ECDE02B5BA7}">
          <p14:sldIdLst>
            <p14:sldId id="962"/>
            <p14:sldId id="945"/>
            <p14:sldId id="969"/>
            <p14:sldId id="976"/>
            <p14:sldId id="990"/>
            <p14:sldId id="988"/>
            <p14:sldId id="977"/>
          </p14:sldIdLst>
        </p14:section>
        <p14:section name="Reflections" id="{A8E36C17-5767-4132-BC5A-5EEF197E5E51}">
          <p14:sldIdLst/>
        </p14:section>
        <p14:section name="Outro" id="{A736E1E1-1797-47B5-B9B2-E78693E30313}">
          <p14:sldIdLst>
            <p14:sldId id="979"/>
            <p14:sldId id="980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tte, Simon (RTA)" initials="MS(" lastIdx="17" clrIdx="6"/>
  <p:cmAuthor id="1" name="Robert Dicken" initials="RD" lastIdx="1" clrIdx="0"/>
  <p:cmAuthor id="2" name="Martin Chiles" initials="MC" lastIdx="6" clrIdx="1"/>
  <p:cmAuthor id="3" name="Hardy, Joshua (RTCMI)" initials="HJ(" lastIdx="9" clrIdx="2"/>
  <p:cmAuthor id="4" name="Sanghera, Devrie (RTA)" initials="SD(" lastIdx="17" clrIdx="3"/>
  <p:cmAuthor id="5" name="Benckhuysen, Justus (RTA)" initials="BJ(" lastIdx="20" clrIdx="4"/>
  <p:cmAuthor id="6" name="Czornohalan, Andrew (TI)" initials="CA(" lastIdx="7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E90C2F"/>
    <a:srgbClr val="2F9191"/>
    <a:srgbClr val="FF4B4B"/>
    <a:srgbClr val="B44CB4"/>
    <a:srgbClr val="3090FF"/>
    <a:srgbClr val="000000"/>
    <a:srgbClr val="EE7701"/>
    <a:srgbClr val="009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3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606" y="96"/>
      </p:cViewPr>
      <p:guideLst>
        <p:guide pos="76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tags" Target="tags/tag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7" dt="2023-11-22T10:24:30.479" idx="16">
    <p:pos x="2083" y="1007"/>
    <p:text>To do :</p:text>
    <p:extLst>
      <p:ext uri="{C676402C-5697-4E1C-873F-D02D1690AC5C}">
        <p15:threadingInfo xmlns:p15="http://schemas.microsoft.com/office/powerpoint/2012/main" timeZoneBias="300"/>
      </p:ext>
    </p:extLst>
  </p:cm>
  <p:cm authorId="7" dt="2023-11-22T10:24:43.099" idx="17">
    <p:pos x="2083" y="1103"/>
    <p:text>Ajouter %LTA, Rank.
Ajouter zone couleur Centiles Historiques</p:text>
    <p:extLst>
      <p:ext uri="{C676402C-5697-4E1C-873F-D02D1690AC5C}">
        <p15:threadingInfo xmlns:p15="http://schemas.microsoft.com/office/powerpoint/2012/main" timeZoneBias="300">
          <p15:parentCm authorId="7" idx="16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F37B8-157A-414F-96D8-133BD1AC02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112D0-9157-3748-BDDE-F5B2051DA5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A4CE1-8D79-DE40-B60E-3FB5DF025DDC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DBC19B6-DA08-D146-8CDA-4CB4720D60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2066C-A13F-C746-947C-76D57B4AC3B9}" type="datetimeFigureOut">
              <a:rPr lang="en-US" smtClean="0"/>
              <a:t>3/6/2024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64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A1605-A06A-ED46-84EC-6091C98E84CB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A74C9-25DB-0440-8602-03A0C00D245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5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4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388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994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04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Keep in mind: </a:t>
            </a:r>
          </a:p>
          <a:p>
            <a:r>
              <a:rPr lang="en-US" dirty="0">
                <a:ea typeface="Calibri"/>
                <a:cs typeface="Calibri"/>
              </a:rPr>
              <a:t>River Discharge measurements are estimated from water level,</a:t>
            </a:r>
          </a:p>
          <a:p>
            <a:r>
              <a:rPr lang="en-US" dirty="0">
                <a:ea typeface="Calibri"/>
                <a:cs typeface="Calibri"/>
              </a:rPr>
              <a:t>Skins Lake Spillway discharge are estimated from gate opening. </a:t>
            </a:r>
          </a:p>
          <a:p>
            <a:r>
              <a:rPr lang="en-US" dirty="0" err="1">
                <a:ea typeface="Calibri"/>
                <a:cs typeface="Calibri"/>
              </a:rPr>
              <a:t>Graphique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dans</a:t>
            </a:r>
            <a:r>
              <a:rPr lang="en-US" dirty="0">
                <a:ea typeface="Calibri"/>
                <a:cs typeface="Calibri"/>
              </a:rPr>
              <a:t>:  </a:t>
            </a:r>
            <a:r>
              <a:rPr lang="en-US" dirty="0" err="1">
                <a:ea typeface="Calibri"/>
                <a:cs typeface="Calibri"/>
              </a:rPr>
              <a:t>ProcessBook</a:t>
            </a:r>
            <a:r>
              <a:rPr lang="en-US" dirty="0">
                <a:ea typeface="Calibri"/>
                <a:cs typeface="Calibri"/>
              </a:rPr>
              <a:t>-&gt;</a:t>
            </a:r>
            <a:r>
              <a:rPr lang="en-US" baseline="0" dirty="0">
                <a:ea typeface="Calibri"/>
                <a:cs typeface="Calibri"/>
              </a:rPr>
              <a:t>Hydrological Data </a:t>
            </a:r>
            <a:r>
              <a:rPr lang="en-US" dirty="0">
                <a:ea typeface="Calibri"/>
                <a:cs typeface="Calibri"/>
              </a:rPr>
              <a:t>-&gt;</a:t>
            </a:r>
            <a:r>
              <a:rPr lang="en-US" baseline="0" dirty="0">
                <a:ea typeface="Calibri"/>
                <a:cs typeface="Calibri"/>
              </a:rPr>
              <a:t> Kemano &amp; Nechako River Discharge </a:t>
            </a:r>
            <a:r>
              <a:rPr lang="en-US" dirty="0">
                <a:ea typeface="Calibri"/>
                <a:cs typeface="Calibri"/>
              </a:rPr>
              <a:t>-&gt;Nechako at Vanderhoof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73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5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993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641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drought levels are a general condition across what are quite often large basins</a:t>
            </a:r>
          </a:p>
          <a:p>
            <a:r>
              <a:rPr lang="en-US" dirty="0"/>
              <a:t>the borders of these basins are imperfect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</a:t>
            </a:r>
            <a:r>
              <a:rPr lang="en-US" dirty="0" err="1"/>
              <a:t>Stellako</a:t>
            </a:r>
            <a:r>
              <a:rPr lang="en-US" dirty="0"/>
              <a:t> River, which drains into Francois Lake) has a hydrometric station at </a:t>
            </a:r>
            <a:r>
              <a:rPr lang="en-US" dirty="0" err="1"/>
              <a:t>Glenannan</a:t>
            </a:r>
            <a:r>
              <a:rPr lang="en-US" dirty="0"/>
              <a:t>, which is located in the Upper Fraser West basin.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During the month of November, the areas in the western portion of the Bulkley-Lakes Basin were experiencing higher flows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92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19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2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52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Spike on natural inflows (max) Is 2007.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17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55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06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17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99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A4BB5-0908-493A-BE8A-24C59365E884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470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76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1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4C9D9-859C-3440-9A39-27335EE508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BC46D8-BA31-FD41-922A-CCAAF8BAD2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6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with g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9C3F1-40C6-2F49-BF15-337D3168F2F3}"/>
              </a:ext>
            </a:extLst>
          </p:cNvPr>
          <p:cNvSpPr/>
          <p:nvPr userDrawn="1"/>
        </p:nvSpPr>
        <p:spPr>
          <a:xfrm>
            <a:off x="0" y="0"/>
            <a:ext cx="71628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88CF3E5-DC70-4946-9400-A6C7124BFB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3FBC35E-E1D9-554A-8925-BF637B1B2D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9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6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8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7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E1FC269-98E9-2D40-8C9D-1874F75718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4A1D13-02C8-DB41-8DD5-B254682B0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F178E1D-777A-494F-8BCE-58E9C3AB1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3862F4F-76A7-3142-9F49-00CFA62360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5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30B9C6A-B442-8B46-9817-BC4E8A365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257081-D40D-5341-ABDF-72FB73DC9A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3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74A0C8C-E5B0-DD48-941B-1CDFCB16A1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9EFB295-2552-4040-8A6C-D1D3431CC3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8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78BDF6-284E-134A-8699-943A0D35CD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BE6B99E-D0A3-FA40-AB24-5496567CF0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3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F3A5A77-4D07-B644-89D0-752F3E833C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6718607-6582-8A4C-A924-0D5847E5CF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91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20FC23-74EE-904B-BBCB-91C71A2C72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FC40971-30C6-6346-B415-B30F79F036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70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B7CC5D-133C-4A44-AF0F-E85F6A8BB2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9D3878-81AA-3549-81B4-677DF4ACE4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87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9E5CF1-7918-EA47-B0DC-8376D5FF00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632C502-9A40-F14C-A23D-F8BC42263C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14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8722F1-4A77-4543-AF94-B343144CD3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9A33AB-7C22-D34B-858D-E03AE2BF86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4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AB6D9BC-DAEA-D249-929D-0424AB5CAD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C23303-6A12-FA40-AF66-ADBDF850DA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8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85425C2-D94E-F141-BCAB-006D92F812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31041E6-5271-9C44-B023-E43893693D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91F8AC8-2C59-7D4A-A549-80DD7C6D00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2192000" cy="6858000"/>
          </a:xfrm>
          <a:custGeom>
            <a:avLst/>
            <a:gdLst>
              <a:gd name="connsiteX0" fmla="*/ 5018772 w 12192000"/>
              <a:gd name="connsiteY0" fmla="*/ 3035003 h 6858000"/>
              <a:gd name="connsiteX1" fmla="*/ 5018772 w 12192000"/>
              <a:gd name="connsiteY1" fmla="*/ 3822996 h 6858000"/>
              <a:gd name="connsiteX2" fmla="*/ 7173228 w 12192000"/>
              <a:gd name="connsiteY2" fmla="*/ 3822996 h 6858000"/>
              <a:gd name="connsiteX3" fmla="*/ 7173228 w 12192000"/>
              <a:gd name="connsiteY3" fmla="*/ 303500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018772" y="3035003"/>
                </a:moveTo>
                <a:lnTo>
                  <a:pt x="5018772" y="3822996"/>
                </a:lnTo>
                <a:lnTo>
                  <a:pt x="7173228" y="3822996"/>
                </a:lnTo>
                <a:lnTo>
                  <a:pt x="7173228" y="30350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46800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65082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2 - no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0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3C4AFE8-4EDD-BD4D-A2AA-582FDD6F92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582463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13F5C7F-5BA7-C24A-9441-DF4652D61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453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0AC2DB-BC95-EF4E-A0F2-29CCFA7F73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E9D57-E450-F347-A622-925F2C0413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F992E9B-7DAD-744E-8A73-C0BBF9643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29C6CDE-6122-2A40-A11E-0B93940557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29005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1DBC3D-5F75-8740-9EA1-AFB7E455B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5AC9B7B-5890-3640-BA4B-3836E9567F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534E271-A85E-824E-9294-DB0171897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A9B60C0-14A1-694B-9587-F4BE3B8A4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33366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B11B1DE-7612-4243-B58E-AEE8B5CF23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D2DA5D05-8923-DC4C-A2D4-BD86E943F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22008CD-56C8-464E-9CB0-E3CFF3992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57904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6B5F6-BABC-974B-B452-AC204C1A9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3B0269C-EAC2-D94B-814C-8E5A6E5C6A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B52AD12F-A84D-BB4F-B232-83A82A7A6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80B8D94-5094-F74B-A54E-EFB0F222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17391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1471D69-FD5A-B742-B3AF-59AF6DBEE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654359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D528D6D-8609-1742-B14D-55F068301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29369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609DF5-57A9-F64F-92E5-F98651E3B6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B7DC04D-8698-9B4A-84A2-36F21B32920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C041B496-F5DE-7E46-AC11-CBE92E944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8D26C30-EFB1-B14E-A866-D3041D49D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49421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3DCB75-0BAE-B343-B561-41EF3B2C5A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7DE93BB-5874-E945-A4A1-4160163F29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B8CB7C1-138A-7B49-ADFD-8A0FD4097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D270540-8062-8248-A26C-B0E305A83F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0CF93BD-3E63-2242-A14C-BEE0C187EA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34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BF885D-423A-EE45-8804-147859375B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5BB01F0-8EED-9446-8215-C6AE5F9B5D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F90CB8E-5B06-BD4E-9B67-F888A5E24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9FB9C9-6DB1-544E-A588-4241A84998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11F1450-C3E1-FD48-9944-799DF2E140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66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275DF4-C197-EA42-B995-0FE11F2C11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97BFA37B-F971-F94D-A273-BB709861D2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9D00FEE8-281F-564A-BEBE-412FCC48A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DE616-DB24-064C-8552-C5154FF78B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3086BAB-F882-774F-A331-C15092F88B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08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F948E2-7664-0D45-BC9D-4E414D5AA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542BB7FD-CD6E-1D48-AA20-E6E223B7C2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534719B-9EAB-9C42-9D16-4412A2CE4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EC9C982-91F1-454C-8096-77B24D81C5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BF64138-E61F-F84F-AB28-5FC461090E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68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205FA6-D4BB-C245-A2DE-3735147E2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08C2E30-542D-6D41-A27F-7DFABC0E78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628E859-7EED-134F-951E-90907E13A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FD9C96D-AB89-8F41-80B9-76DD62D266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D1EF9E9-CBCA-3442-B440-DB35C93AFD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45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D30A87E-B5CF-E348-8BB1-5D45905DA7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5AA6202-AAD1-0345-9724-001B07E013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72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8CDB776-86DC-554E-8C4E-D339D9F8A9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3700479-33E7-3E43-8CAE-AC516CF588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64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C65D47-E3EC-5348-A93E-EEF17FECD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D6C33728-E954-BE44-A279-371E2F9F4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D9B6296-BAF0-0B4E-88F5-65C1979D1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E26752-1A21-E84C-A5A9-FC2792911E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8A2BD26-DFC4-8342-8D3C-33AEB1C07E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25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–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ADF0FB-0DC2-1641-B60D-150E734B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8AFD0E2-751A-A142-8EC1-96834B04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842AA60-86E3-884D-AEF5-61A6F54769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31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14A5CEB-2664-C44C-B79F-17346E47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C508C48-8B98-264E-BBFF-D4D42EF6A7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8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0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191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70290F4-3857-4872-8AE4-DA58ED8B3950}" type="datetime9">
              <a:rPr lang="en-GB" smtClean="0">
                <a:solidFill>
                  <a:srgbClr val="000000"/>
                </a:solidFill>
              </a:rPr>
              <a:pPr/>
              <a:t>06/03/2024 16:12:21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C6B09-BF73-420B-955A-4DFF4278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26CB4-DDD1-4591-99A2-751E474F9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EB9F-AD79-4697-AD01-4CE87031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2024-03-06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6776D-46D9-40A4-A350-253BCAEA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E8E3A-C7E3-4111-A076-C1982716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83003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7E66-D7D4-482F-A5A9-51406817A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1AC44-F64B-4B94-8713-4A6E0F082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EC5DC-ED23-4285-9C1D-DED91082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2024-03-06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B9DB-5F65-4B1D-8311-09028001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866E7-AB4C-4949-AF8A-F0B70A0D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4084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1AC4ACBD-5FF3-4B4D-B7DF-B589E3A79EE3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4D1B1F7-1A55-9043-95B8-E9D925E81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D285065D-0462-214E-B76C-E99132D7E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054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A7E667-3BAC-8645-9C9C-DD0F829AE148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B6666D4-CA5D-DD4D-805C-80DD6177BEC1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ABA06FA-92A1-DE48-BF2F-FBF8B1E5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56E7B86-C139-434D-8373-0BEE3ED10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175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pane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41C1C1-FC52-664C-BA4B-313A2BA64F6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F221E56-004E-6042-B37C-DE3B1057082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7FDF37-B75C-7244-B37E-27DC0D8AD786}"/>
              </a:ext>
            </a:extLst>
          </p:cNvPr>
          <p:cNvSpPr/>
          <p:nvPr userDrawn="1"/>
        </p:nvSpPr>
        <p:spPr>
          <a:xfrm>
            <a:off x="9702796" y="1588350"/>
            <a:ext cx="2142000" cy="42349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08976"/>
            <a:ext cx="4135087" cy="42349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C53D7A-FE48-7047-B70A-335ADA0F47E8}"/>
              </a:ext>
            </a:extLst>
          </p:cNvPr>
          <p:cNvSpPr/>
          <p:nvPr userDrawn="1"/>
        </p:nvSpPr>
        <p:spPr>
          <a:xfrm>
            <a:off x="7242430" y="1588350"/>
            <a:ext cx="2142000" cy="4234934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961BAA0-BE94-CB4A-967A-B29BA9A825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09748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059EEC-3F86-AE48-995F-8A4BD2FE005F}"/>
              </a:ext>
            </a:extLst>
          </p:cNvPr>
          <p:cNvSpPr/>
          <p:nvPr userDrawn="1"/>
        </p:nvSpPr>
        <p:spPr>
          <a:xfrm>
            <a:off x="4782064" y="1588350"/>
            <a:ext cx="2142000" cy="42349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0D383EE-E45B-2547-BEDC-CE5B1393DC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49382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FA95DA-CF6C-3F42-B310-82C0ECCEEB2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643D50F2-98D7-3740-B0E6-99C10B6D7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Title Placeholder 2">
            <a:extLst>
              <a:ext uri="{FF2B5EF4-FFF2-40B4-BE49-F238E27FC236}">
                <a16:creationId xmlns:a16="http://schemas.microsoft.com/office/drawing/2014/main" id="{042D994E-E5B6-D741-BD0E-39A334FB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40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data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1A24C8C-AD42-A54B-BF4A-B518E4E1A9B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4CF35A-9881-F441-8320-29EC9C0C6053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AD24BB-4B7E-FB4E-B082-77A61F77A53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006C4C-96C9-654C-A7CC-8F26E22F267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BDE7F5-D10F-DE41-AFDB-381F3B8A429F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08B19F7-1A3D-FD47-ADC6-CE25FE54F5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94A7F831-062F-B74F-A1C2-492FC2089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268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778217-5DE9-6144-ACE8-C503440286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816B00-CB03-8244-A4F3-883B7528FCA4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A535C2-F687-1641-AB4C-9DBD850B88A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9ACBC9-B293-5C4E-98A3-97ECA0462FB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86E14E-5AEE-B74D-8E13-42E31DB32169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A9E7640-02CE-4C44-9B07-239ED1C98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63C6894-34F8-7349-AC06-8B48538B5F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76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1F9E541-326E-0945-96F4-A93AF20BCD2E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AC2AA1-CF23-3644-ABCC-50C4E7A1E44E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43F262-FB2E-014B-BE7C-F973CB9E2442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F873B3-B19F-8544-B3B4-AB7CDA0211D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A098D7-F813-AC4F-8205-40D0B535461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A5ED27-37F1-B241-8A8B-7885AE3E51F1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73DA5B1-C1DC-6F49-8C60-DB0949F93B8C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F1A6EE-86E7-9F4B-B7FA-B0176054989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5FC9C9CD-08C3-9D4C-9ADF-059B2F444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B8162DA-A777-254E-B3C4-540D30F744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902332C-E1F6-5947-B6B4-1FF3C3E87E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64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7A532EA-21ED-F947-A920-95D2ABFDD37D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00B2F01-07E8-0B4D-BDC8-85775EDA850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CC3CE2-EDFD-3D4F-B3CB-227E66AB48B5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59C6D0-238E-784B-A0DF-573E2F56D14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7E18BB-24D5-D84F-85D6-3CDA10312B8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8C3CA5-587B-1645-8AD5-AE793C83C328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D512E0C-21F9-2E4A-A6D9-28C63EBFDCBD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A530B-E764-F447-B74F-AA3C0A0E024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365E619E-71BA-6F4F-A219-7D92D6CCB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F7F77662-CF86-1347-9403-B83B5A55B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246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27465C-F145-6344-8A0C-12F933152B5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EA32684-5941-B14E-A018-A8E65684C3A9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276588-1664-EF4B-867F-E6C0FA6A099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02FA3E-7DFF-2F42-8B6B-2E4A246EDB83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4EDA21-E857-3D4B-8234-6F742F9188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779F9C-A527-D34F-861F-1A7D9CE65DB7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DBA52F8-037B-C44B-A3D9-B1D99562FCD6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6896693D-E336-BF45-BE06-F00E4FA27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CF6511E1-A52F-E440-ADD1-C039A2E2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750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C0F47B-6DFB-1E41-877D-507B3C95F5C8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BC24BC-FFB5-F34B-BAC6-A36DFAA37116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2E5421-7F6D-E141-9DAE-9773E3F426D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0C21C9-B2B4-1A48-8B3D-52845D28861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4DDD5C-8B88-D446-BD1B-F7E2A0946560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0FFE0423-D80E-E047-85E0-085BC9F42E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397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E31D27-68C6-8D46-9EA0-CDEDCF9D9D0F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373804-0FAB-2F47-8086-FD11088EA2DA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6431B3-82AB-B045-B011-8300EB22BCAD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DFDE3F-7768-E34C-9788-C8307986C8A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2E61AB-A446-194D-ADAC-A8347C2D7E8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D4D9F846-145F-DD45-8B87-A7F9C423B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4815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38A52A3-86BC-3546-B49C-FEAE8379593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11C9AB-37DB-9642-9453-8BAB5F86BE7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117F99-078E-B944-8B7C-7E0DA4279A4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6143A0-9668-3145-8812-6D55ABF83885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DAE8D5-03F1-C44A-9EAB-10A6472CBF5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2" name="Title 9">
            <a:extLst>
              <a:ext uri="{FF2B5EF4-FFF2-40B4-BE49-F238E27FC236}">
                <a16:creationId xmlns:a16="http://schemas.microsoft.com/office/drawing/2014/main" id="{299B1A7B-405D-224B-BD0B-863EB5DE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092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518B3D9-9D89-6341-9612-798ACC7851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ADF013D1-9544-7441-9CC9-BE24C053E0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846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0BB77D-F89B-4E42-B54E-34D2498BF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ECE507-4CDB-C841-9B08-A3FB2D37C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64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895D5C-FF27-B548-BD8A-DFA4B024D2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92D0C12-347D-EC48-8FDA-A7F3BA28AE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740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2664CF-67F7-9448-BFEF-EF1B0746B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C7F0B22-A3FF-3546-AC41-71D7BF42E4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0413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r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4D7FD9B-97F6-9E49-9A3A-D7428F24F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AD8BB39-6F53-8B43-AAFF-CF26BDD5F4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400" y="0"/>
            <a:ext cx="4064400" cy="632777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7DB41FC3-DD50-C04E-8963-CF5706F350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BB819C7F-D171-D145-B6CD-21AA49AC6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5944953-F7C5-7249-81FD-9BA6827994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5" y="1504062"/>
            <a:ext cx="3464158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699236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, Image &amp; 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34962" y="1657351"/>
            <a:ext cx="3752851" cy="4438650"/>
          </a:xfrm>
          <a:solidFill>
            <a:schemeClr val="accent4"/>
          </a:solidFill>
        </p:spPr>
        <p:txBody>
          <a:bodyPr lIns="684000" tIns="144000" rIns="54000" bIns="54000"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260850" y="1657350"/>
            <a:ext cx="3654425" cy="44386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/>
          <p:cNvSpPr>
            <a:spLocks noGrp="1"/>
          </p:cNvSpPr>
          <p:nvPr>
            <p:ph idx="14"/>
          </p:nvPr>
        </p:nvSpPr>
        <p:spPr>
          <a:xfrm>
            <a:off x="8111506" y="1661686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/>
          <p:cNvSpPr>
            <a:spLocks noGrp="1"/>
          </p:cNvSpPr>
          <p:nvPr>
            <p:ph idx="15"/>
          </p:nvPr>
        </p:nvSpPr>
        <p:spPr>
          <a:xfrm>
            <a:off x="8111506" y="3976261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BBAAE38-10EB-4BA4-939A-65D24DBD34C6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4260849" y="6123760"/>
            <a:ext cx="3654425" cy="269420"/>
          </a:xfrm>
        </p:spPr>
        <p:txBody>
          <a:bodyPr anchor="ctr">
            <a:noAutofit/>
          </a:bodyPr>
          <a:lstStyle>
            <a:lvl1pPr algn="r">
              <a:lnSpc>
                <a:spcPct val="85000"/>
              </a:lnSpc>
              <a:spcBef>
                <a:spcPts val="0"/>
              </a:spcBef>
              <a:defRPr sz="1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7121622-224F-4604-A649-8C2A91702D82}" type="datetime9">
              <a:rPr lang="en-GB" smtClean="0">
                <a:solidFill>
                  <a:srgbClr val="000000"/>
                </a:solidFill>
              </a:rPr>
              <a:pPr/>
              <a:t>06/03/2024 16:12:21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D978D20-D3D9-46CE-9A79-0EA980CA8FF7}" type="datetime9">
              <a:rPr lang="en-GB" smtClean="0">
                <a:solidFill>
                  <a:srgbClr val="000000"/>
                </a:solidFill>
              </a:rPr>
              <a:pPr/>
              <a:t>06/03/2024 16:12:21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1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2656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2312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245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8339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2884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3107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8696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8686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401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5499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480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8212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4168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866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853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7020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284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54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025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4680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31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1911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5373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756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3380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486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6279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8383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511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574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3735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7756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0993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310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5176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1669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6990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083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9612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5438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4152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68528347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7220304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30930052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48417158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126597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2761128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8112708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649745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8640853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57599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7102322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721143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227988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761166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3897033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0798988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08668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6361971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6896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4415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6859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6284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716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lang="en-GB" smtClean="0"/>
            </a:lvl1pPr>
          </a:lstStyle>
          <a:p>
            <a:endParaRPr>
              <a:solidFill>
                <a:srgbClr val="646464"/>
              </a:solidFill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‹N°›</a:t>
            </a:fld>
            <a:endParaRPr lang="en-GB">
              <a:solidFill>
                <a:srgbClr val="64646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051200" y="1630800"/>
            <a:ext cx="10800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02673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‹N°›</a:t>
            </a:fld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5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image" Target="../media/image7.png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oleObject" Target="../embeddings/oleObject2.bin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47" Type="http://schemas.openxmlformats.org/officeDocument/2006/relationships/slideLayout" Target="../slideLayouts/slideLayout89.xml"/><Relationship Id="rId50" Type="http://schemas.openxmlformats.org/officeDocument/2006/relationships/slideLayout" Target="../slideLayouts/slideLayout92.xml"/><Relationship Id="rId55" Type="http://schemas.openxmlformats.org/officeDocument/2006/relationships/slideLayout" Target="../slideLayouts/slideLayout97.xml"/><Relationship Id="rId63" Type="http://schemas.openxmlformats.org/officeDocument/2006/relationships/slideLayout" Target="../slideLayouts/slideLayout105.xml"/><Relationship Id="rId68" Type="http://schemas.openxmlformats.org/officeDocument/2006/relationships/tags" Target="../tags/tag4.xml"/><Relationship Id="rId7" Type="http://schemas.openxmlformats.org/officeDocument/2006/relationships/slideLayout" Target="../slideLayouts/slideLayout49.xml"/><Relationship Id="rId71" Type="http://schemas.openxmlformats.org/officeDocument/2006/relationships/image" Target="../media/image7.png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slideLayout" Target="../slideLayouts/slideLayout87.xml"/><Relationship Id="rId53" Type="http://schemas.openxmlformats.org/officeDocument/2006/relationships/slideLayout" Target="../slideLayouts/slideLayout95.xml"/><Relationship Id="rId58" Type="http://schemas.openxmlformats.org/officeDocument/2006/relationships/slideLayout" Target="../slideLayouts/slideLayout100.xml"/><Relationship Id="rId6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49" Type="http://schemas.openxmlformats.org/officeDocument/2006/relationships/slideLayout" Target="../slideLayouts/slideLayout91.xml"/><Relationship Id="rId57" Type="http://schemas.openxmlformats.org/officeDocument/2006/relationships/slideLayout" Target="../slideLayouts/slideLayout99.xml"/><Relationship Id="rId61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52" Type="http://schemas.openxmlformats.org/officeDocument/2006/relationships/slideLayout" Target="../slideLayouts/slideLayout94.xml"/><Relationship Id="rId60" Type="http://schemas.openxmlformats.org/officeDocument/2006/relationships/slideLayout" Target="../slideLayouts/slideLayout102.xml"/><Relationship Id="rId6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48" Type="http://schemas.openxmlformats.org/officeDocument/2006/relationships/slideLayout" Target="../slideLayouts/slideLayout90.xml"/><Relationship Id="rId56" Type="http://schemas.openxmlformats.org/officeDocument/2006/relationships/slideLayout" Target="../slideLayouts/slideLayout98.xml"/><Relationship Id="rId64" Type="http://schemas.openxmlformats.org/officeDocument/2006/relationships/slideLayout" Target="../slideLayouts/slideLayout106.xml"/><Relationship Id="rId69" Type="http://schemas.openxmlformats.org/officeDocument/2006/relationships/oleObject" Target="../embeddings/oleObject3.bin"/><Relationship Id="rId8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93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46" Type="http://schemas.openxmlformats.org/officeDocument/2006/relationships/slideLayout" Target="../slideLayouts/slideLayout88.xml"/><Relationship Id="rId59" Type="http://schemas.openxmlformats.org/officeDocument/2006/relationships/slideLayout" Target="../slideLayouts/slideLayout101.xml"/><Relationship Id="rId67" Type="http://schemas.openxmlformats.org/officeDocument/2006/relationships/theme" Target="../theme/theme3.xml"/><Relationship Id="rId20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83.xml"/><Relationship Id="rId54" Type="http://schemas.openxmlformats.org/officeDocument/2006/relationships/slideLayout" Target="../slideLayouts/slideLayout96.xml"/><Relationship Id="rId62" Type="http://schemas.openxmlformats.org/officeDocument/2006/relationships/slideLayout" Target="../slideLayouts/slideLayout104.xml"/><Relationship Id="rId70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111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oleObject" Target="../embeddings/oleObject4.bin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26" Type="http://schemas.openxmlformats.org/officeDocument/2006/relationships/slideLayout" Target="../slideLayouts/slideLayout150.xml"/><Relationship Id="rId39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45.xml"/><Relationship Id="rId34" Type="http://schemas.openxmlformats.org/officeDocument/2006/relationships/slideLayout" Target="../slideLayouts/slideLayout158.xml"/><Relationship Id="rId42" Type="http://schemas.openxmlformats.org/officeDocument/2006/relationships/slideLayout" Target="../slideLayouts/slideLayout166.xml"/><Relationship Id="rId47" Type="http://schemas.openxmlformats.org/officeDocument/2006/relationships/slideLayout" Target="../slideLayouts/slideLayout171.xml"/><Relationship Id="rId50" Type="http://schemas.openxmlformats.org/officeDocument/2006/relationships/slideLayout" Target="../slideLayouts/slideLayout174.xml"/><Relationship Id="rId55" Type="http://schemas.openxmlformats.org/officeDocument/2006/relationships/slideLayout" Target="../slideLayouts/slideLayout179.xml"/><Relationship Id="rId63" Type="http://schemas.openxmlformats.org/officeDocument/2006/relationships/slideLayout" Target="../slideLayouts/slideLayout187.xml"/><Relationship Id="rId68" Type="http://schemas.openxmlformats.org/officeDocument/2006/relationships/tags" Target="../tags/tag6.xml"/><Relationship Id="rId7" Type="http://schemas.openxmlformats.org/officeDocument/2006/relationships/slideLayout" Target="../slideLayouts/slideLayout131.xml"/><Relationship Id="rId71" Type="http://schemas.openxmlformats.org/officeDocument/2006/relationships/image" Target="../media/image13.png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9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32" Type="http://schemas.openxmlformats.org/officeDocument/2006/relationships/slideLayout" Target="../slideLayouts/slideLayout156.xml"/><Relationship Id="rId37" Type="http://schemas.openxmlformats.org/officeDocument/2006/relationships/slideLayout" Target="../slideLayouts/slideLayout161.xml"/><Relationship Id="rId40" Type="http://schemas.openxmlformats.org/officeDocument/2006/relationships/slideLayout" Target="../slideLayouts/slideLayout164.xml"/><Relationship Id="rId45" Type="http://schemas.openxmlformats.org/officeDocument/2006/relationships/slideLayout" Target="../slideLayouts/slideLayout169.xml"/><Relationship Id="rId53" Type="http://schemas.openxmlformats.org/officeDocument/2006/relationships/slideLayout" Target="../slideLayouts/slideLayout177.xml"/><Relationship Id="rId58" Type="http://schemas.openxmlformats.org/officeDocument/2006/relationships/slideLayout" Target="../slideLayouts/slideLayout182.xml"/><Relationship Id="rId66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slideLayout" Target="../slideLayouts/slideLayout152.xml"/><Relationship Id="rId36" Type="http://schemas.openxmlformats.org/officeDocument/2006/relationships/slideLayout" Target="../slideLayouts/slideLayout160.xml"/><Relationship Id="rId49" Type="http://schemas.openxmlformats.org/officeDocument/2006/relationships/slideLayout" Target="../slideLayouts/slideLayout173.xml"/><Relationship Id="rId57" Type="http://schemas.openxmlformats.org/officeDocument/2006/relationships/slideLayout" Target="../slideLayouts/slideLayout181.xml"/><Relationship Id="rId61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31" Type="http://schemas.openxmlformats.org/officeDocument/2006/relationships/slideLayout" Target="../slideLayouts/slideLayout155.xml"/><Relationship Id="rId44" Type="http://schemas.openxmlformats.org/officeDocument/2006/relationships/slideLayout" Target="../slideLayouts/slideLayout168.xml"/><Relationship Id="rId52" Type="http://schemas.openxmlformats.org/officeDocument/2006/relationships/slideLayout" Target="../slideLayouts/slideLayout176.xml"/><Relationship Id="rId60" Type="http://schemas.openxmlformats.org/officeDocument/2006/relationships/slideLayout" Target="../slideLayouts/slideLayout184.xml"/><Relationship Id="rId6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Relationship Id="rId30" Type="http://schemas.openxmlformats.org/officeDocument/2006/relationships/slideLayout" Target="../slideLayouts/slideLayout154.xml"/><Relationship Id="rId35" Type="http://schemas.openxmlformats.org/officeDocument/2006/relationships/slideLayout" Target="../slideLayouts/slideLayout159.xml"/><Relationship Id="rId43" Type="http://schemas.openxmlformats.org/officeDocument/2006/relationships/slideLayout" Target="../slideLayouts/slideLayout167.xml"/><Relationship Id="rId48" Type="http://schemas.openxmlformats.org/officeDocument/2006/relationships/slideLayout" Target="../slideLayouts/slideLayout172.xml"/><Relationship Id="rId56" Type="http://schemas.openxmlformats.org/officeDocument/2006/relationships/slideLayout" Target="../slideLayouts/slideLayout180.xml"/><Relationship Id="rId64" Type="http://schemas.openxmlformats.org/officeDocument/2006/relationships/slideLayout" Target="../slideLayouts/slideLayout188.xml"/><Relationship Id="rId69" Type="http://schemas.openxmlformats.org/officeDocument/2006/relationships/oleObject" Target="../embeddings/oleObject5.bin"/><Relationship Id="rId8" Type="http://schemas.openxmlformats.org/officeDocument/2006/relationships/slideLayout" Target="../slideLayouts/slideLayout132.xml"/><Relationship Id="rId51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7.xml"/><Relationship Id="rId38" Type="http://schemas.openxmlformats.org/officeDocument/2006/relationships/slideLayout" Target="../slideLayouts/slideLayout162.xml"/><Relationship Id="rId46" Type="http://schemas.openxmlformats.org/officeDocument/2006/relationships/slideLayout" Target="../slideLayouts/slideLayout170.xml"/><Relationship Id="rId59" Type="http://schemas.openxmlformats.org/officeDocument/2006/relationships/slideLayout" Target="../slideLayouts/slideLayout183.xml"/><Relationship Id="rId67" Type="http://schemas.openxmlformats.org/officeDocument/2006/relationships/theme" Target="../theme/theme5.xml"/><Relationship Id="rId20" Type="http://schemas.openxmlformats.org/officeDocument/2006/relationships/slideLayout" Target="../slideLayouts/slideLayout144.xml"/><Relationship Id="rId41" Type="http://schemas.openxmlformats.org/officeDocument/2006/relationships/slideLayout" Target="../slideLayouts/slideLayout165.xml"/><Relationship Id="rId54" Type="http://schemas.openxmlformats.org/officeDocument/2006/relationships/slideLayout" Target="../slideLayouts/slideLayout178.xml"/><Relationship Id="rId62" Type="http://schemas.openxmlformats.org/officeDocument/2006/relationships/slideLayout" Target="../slideLayouts/slideLayout186.xml"/><Relationship Id="rId70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26" Type="http://schemas.openxmlformats.org/officeDocument/2006/relationships/slideLayout" Target="../slideLayouts/slideLayout216.xml"/><Relationship Id="rId39" Type="http://schemas.openxmlformats.org/officeDocument/2006/relationships/slideLayout" Target="../slideLayouts/slideLayout229.xml"/><Relationship Id="rId21" Type="http://schemas.openxmlformats.org/officeDocument/2006/relationships/slideLayout" Target="../slideLayouts/slideLayout211.xml"/><Relationship Id="rId34" Type="http://schemas.openxmlformats.org/officeDocument/2006/relationships/slideLayout" Target="../slideLayouts/slideLayout224.xml"/><Relationship Id="rId42" Type="http://schemas.openxmlformats.org/officeDocument/2006/relationships/slideLayout" Target="../slideLayouts/slideLayout232.xml"/><Relationship Id="rId47" Type="http://schemas.openxmlformats.org/officeDocument/2006/relationships/slideLayout" Target="../slideLayouts/slideLayout237.xml"/><Relationship Id="rId50" Type="http://schemas.openxmlformats.org/officeDocument/2006/relationships/slideLayout" Target="../slideLayouts/slideLayout240.xml"/><Relationship Id="rId55" Type="http://schemas.openxmlformats.org/officeDocument/2006/relationships/slideLayout" Target="../slideLayouts/slideLayout245.xml"/><Relationship Id="rId63" Type="http://schemas.openxmlformats.org/officeDocument/2006/relationships/slideLayout" Target="../slideLayouts/slideLayout253.xml"/><Relationship Id="rId68" Type="http://schemas.openxmlformats.org/officeDocument/2006/relationships/oleObject" Target="../embeddings/oleObject6.bin"/><Relationship Id="rId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9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24" Type="http://schemas.openxmlformats.org/officeDocument/2006/relationships/slideLayout" Target="../slideLayouts/slideLayout214.xml"/><Relationship Id="rId32" Type="http://schemas.openxmlformats.org/officeDocument/2006/relationships/slideLayout" Target="../slideLayouts/slideLayout222.xml"/><Relationship Id="rId37" Type="http://schemas.openxmlformats.org/officeDocument/2006/relationships/slideLayout" Target="../slideLayouts/slideLayout227.xml"/><Relationship Id="rId40" Type="http://schemas.openxmlformats.org/officeDocument/2006/relationships/slideLayout" Target="../slideLayouts/slideLayout230.xml"/><Relationship Id="rId45" Type="http://schemas.openxmlformats.org/officeDocument/2006/relationships/slideLayout" Target="../slideLayouts/slideLayout235.xml"/><Relationship Id="rId53" Type="http://schemas.openxmlformats.org/officeDocument/2006/relationships/slideLayout" Target="../slideLayouts/slideLayout243.xml"/><Relationship Id="rId58" Type="http://schemas.openxmlformats.org/officeDocument/2006/relationships/slideLayout" Target="../slideLayouts/slideLayout248.xml"/><Relationship Id="rId66" Type="http://schemas.openxmlformats.org/officeDocument/2006/relationships/theme" Target="../theme/theme6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28" Type="http://schemas.openxmlformats.org/officeDocument/2006/relationships/slideLayout" Target="../slideLayouts/slideLayout218.xml"/><Relationship Id="rId36" Type="http://schemas.openxmlformats.org/officeDocument/2006/relationships/slideLayout" Target="../slideLayouts/slideLayout226.xml"/><Relationship Id="rId49" Type="http://schemas.openxmlformats.org/officeDocument/2006/relationships/slideLayout" Target="../slideLayouts/slideLayout239.xml"/><Relationship Id="rId57" Type="http://schemas.openxmlformats.org/officeDocument/2006/relationships/slideLayout" Target="../slideLayouts/slideLayout247.xml"/><Relationship Id="rId61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00.xml"/><Relationship Id="rId19" Type="http://schemas.openxmlformats.org/officeDocument/2006/relationships/slideLayout" Target="../slideLayouts/slideLayout209.xml"/><Relationship Id="rId31" Type="http://schemas.openxmlformats.org/officeDocument/2006/relationships/slideLayout" Target="../slideLayouts/slideLayout221.xml"/><Relationship Id="rId44" Type="http://schemas.openxmlformats.org/officeDocument/2006/relationships/slideLayout" Target="../slideLayouts/slideLayout234.xml"/><Relationship Id="rId52" Type="http://schemas.openxmlformats.org/officeDocument/2006/relationships/slideLayout" Target="../slideLayouts/slideLayout242.xml"/><Relationship Id="rId60" Type="http://schemas.openxmlformats.org/officeDocument/2006/relationships/slideLayout" Target="../slideLayouts/slideLayout250.xml"/><Relationship Id="rId65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Relationship Id="rId27" Type="http://schemas.openxmlformats.org/officeDocument/2006/relationships/slideLayout" Target="../slideLayouts/slideLayout217.xml"/><Relationship Id="rId30" Type="http://schemas.openxmlformats.org/officeDocument/2006/relationships/slideLayout" Target="../slideLayouts/slideLayout220.xml"/><Relationship Id="rId35" Type="http://schemas.openxmlformats.org/officeDocument/2006/relationships/slideLayout" Target="../slideLayouts/slideLayout225.xml"/><Relationship Id="rId43" Type="http://schemas.openxmlformats.org/officeDocument/2006/relationships/slideLayout" Target="../slideLayouts/slideLayout233.xml"/><Relationship Id="rId48" Type="http://schemas.openxmlformats.org/officeDocument/2006/relationships/slideLayout" Target="../slideLayouts/slideLayout238.xml"/><Relationship Id="rId56" Type="http://schemas.openxmlformats.org/officeDocument/2006/relationships/slideLayout" Target="../slideLayouts/slideLayout246.xml"/><Relationship Id="rId64" Type="http://schemas.openxmlformats.org/officeDocument/2006/relationships/slideLayout" Target="../slideLayouts/slideLayout254.xml"/><Relationship Id="rId69" Type="http://schemas.openxmlformats.org/officeDocument/2006/relationships/image" Target="../media/image1.emf"/><Relationship Id="rId8" Type="http://schemas.openxmlformats.org/officeDocument/2006/relationships/slideLayout" Target="../slideLayouts/slideLayout198.xml"/><Relationship Id="rId51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slideLayout" Target="../slideLayouts/slideLayout215.xml"/><Relationship Id="rId33" Type="http://schemas.openxmlformats.org/officeDocument/2006/relationships/slideLayout" Target="../slideLayouts/slideLayout223.xml"/><Relationship Id="rId38" Type="http://schemas.openxmlformats.org/officeDocument/2006/relationships/slideLayout" Target="../slideLayouts/slideLayout228.xml"/><Relationship Id="rId46" Type="http://schemas.openxmlformats.org/officeDocument/2006/relationships/slideLayout" Target="../slideLayouts/slideLayout236.xml"/><Relationship Id="rId59" Type="http://schemas.openxmlformats.org/officeDocument/2006/relationships/slideLayout" Target="../slideLayouts/slideLayout249.xml"/><Relationship Id="rId67" Type="http://schemas.openxmlformats.org/officeDocument/2006/relationships/tags" Target="../tags/tag7.xml"/><Relationship Id="rId20" Type="http://schemas.openxmlformats.org/officeDocument/2006/relationships/slideLayout" Target="../slideLayouts/slideLayout210.xml"/><Relationship Id="rId41" Type="http://schemas.openxmlformats.org/officeDocument/2006/relationships/slideLayout" Target="../slideLayouts/slideLayout231.xml"/><Relationship Id="rId54" Type="http://schemas.openxmlformats.org/officeDocument/2006/relationships/slideLayout" Target="../slideLayouts/slideLayout244.xml"/><Relationship Id="rId62" Type="http://schemas.openxmlformats.org/officeDocument/2006/relationships/slideLayout" Target="../slideLayouts/slideLayout252.xml"/><Relationship Id="rId70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93E0101-EF6E-68EE-EFF4-922AE5CFF1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6701967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3E0101-EF6E-68EE-EFF4-922AE5CFF1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0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9" r:id="rId2"/>
    <p:sldLayoutId id="2147483761" r:id="rId3"/>
    <p:sldLayoutId id="2147483736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734" r:id="rId19"/>
    <p:sldLayoutId id="2147483863" r:id="rId20"/>
    <p:sldLayoutId id="2147484184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500" b="1" kern="1200" dirty="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 userDrawn="1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 userDrawn="1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 userDrawn="1">
          <p15:clr>
            <a:srgbClr val="F26B43"/>
          </p15:clr>
        </p15:guide>
        <p15:guide id="8" orient="horz" pos="1011" userDrawn="1">
          <p15:clr>
            <a:srgbClr val="F26B43"/>
          </p15:clr>
        </p15:guide>
        <p15:guide id="9" pos="4874" userDrawn="1">
          <p15:clr>
            <a:srgbClr val="F26B43"/>
          </p15:clr>
        </p15:guide>
        <p15:guide id="10" pos="4355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3321" userDrawn="1">
          <p15:clr>
            <a:srgbClr val="F26B43"/>
          </p15:clr>
        </p15:guide>
        <p15:guide id="13" pos="2802" userDrawn="1">
          <p15:clr>
            <a:srgbClr val="F26B43"/>
          </p15:clr>
        </p15:guide>
        <p15:guide id="14" pos="2284" userDrawn="1">
          <p15:clr>
            <a:srgbClr val="F26B43"/>
          </p15:clr>
        </p15:guide>
        <p15:guide id="15" pos="1769" userDrawn="1">
          <p15:clr>
            <a:srgbClr val="F26B43"/>
          </p15:clr>
        </p15:guide>
        <p15:guide id="16" pos="1250" userDrawn="1">
          <p15:clr>
            <a:srgbClr val="F26B43"/>
          </p15:clr>
        </p15:guide>
        <p15:guide id="17" pos="733" userDrawn="1">
          <p15:clr>
            <a:srgbClr val="F26B43"/>
          </p15:clr>
        </p15:guide>
        <p15:guide id="18" pos="5907" userDrawn="1">
          <p15:clr>
            <a:srgbClr val="F26B43"/>
          </p15:clr>
        </p15:guide>
        <p15:guide id="19" pos="6425" userDrawn="1">
          <p15:clr>
            <a:srgbClr val="F26B43"/>
          </p15:clr>
        </p15:guide>
        <p15:guide id="20" pos="69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891B191-FA59-E5FB-42D4-148870A965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4278313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891B191-FA59-E5FB-42D4-148870A965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5" name="Title Placeholder 2">
            <a:extLst>
              <a:ext uri="{FF2B5EF4-FFF2-40B4-BE49-F238E27FC236}">
                <a16:creationId xmlns:a16="http://schemas.microsoft.com/office/drawing/2014/main" id="{C10505E1-36E1-4546-BDAC-0A0DB27E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151EC1-A71B-454D-A72E-F7FBA8688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97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771" r:id="rId2"/>
    <p:sldLayoutId id="2147483766" r:id="rId3"/>
    <p:sldLayoutId id="2147483775" r:id="rId4"/>
    <p:sldLayoutId id="2147483776" r:id="rId5"/>
    <p:sldLayoutId id="2147483773" r:id="rId6"/>
    <p:sldLayoutId id="2147483772" r:id="rId7"/>
    <p:sldLayoutId id="2147483921" r:id="rId8"/>
    <p:sldLayoutId id="2147483774" r:id="rId9"/>
    <p:sldLayoutId id="2147483803" r:id="rId10"/>
    <p:sldLayoutId id="2147483804" r:id="rId11"/>
    <p:sldLayoutId id="2147483808" r:id="rId12"/>
    <p:sldLayoutId id="2147483809" r:id="rId13"/>
    <p:sldLayoutId id="2147483806" r:id="rId14"/>
    <p:sldLayoutId id="2147483805" r:id="rId15"/>
    <p:sldLayoutId id="2147483922" r:id="rId16"/>
    <p:sldLayoutId id="2147483807" r:id="rId17"/>
    <p:sldLayoutId id="2147483814" r:id="rId18"/>
    <p:sldLayoutId id="2147483815" r:id="rId19"/>
    <p:sldLayoutId id="2147483877" r:id="rId20"/>
    <p:sldLayoutId id="2147484185" r:id="rId2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E6DDC84-6477-2987-306E-B77E5457D1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35345907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6DDC84-6477-2987-306E-B77E5457D1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648" r:id="rId4"/>
    <p:sldLayoutId id="2147483816" r:id="rId5"/>
    <p:sldLayoutId id="2147483821" r:id="rId6"/>
    <p:sldLayoutId id="2147483817" r:id="rId7"/>
    <p:sldLayoutId id="2147483818" r:id="rId8"/>
    <p:sldLayoutId id="2147483832" r:id="rId9"/>
    <p:sldLayoutId id="2147483856" r:id="rId10"/>
    <p:sldLayoutId id="2147483857" r:id="rId11"/>
    <p:sldLayoutId id="2147483858" r:id="rId12"/>
    <p:sldLayoutId id="2147483847" r:id="rId13"/>
    <p:sldLayoutId id="2147483848" r:id="rId14"/>
    <p:sldLayoutId id="2147483849" r:id="rId15"/>
    <p:sldLayoutId id="2147483927" r:id="rId16"/>
    <p:sldLayoutId id="2147483928" r:id="rId17"/>
    <p:sldLayoutId id="2147483929" r:id="rId18"/>
    <p:sldLayoutId id="2147483930" r:id="rId19"/>
    <p:sldLayoutId id="2147483931" r:id="rId20"/>
    <p:sldLayoutId id="2147483932" r:id="rId21"/>
    <p:sldLayoutId id="2147483850" r:id="rId22"/>
    <p:sldLayoutId id="2147483851" r:id="rId23"/>
    <p:sldLayoutId id="2147483852" r:id="rId24"/>
    <p:sldLayoutId id="2147483819" r:id="rId25"/>
    <p:sldLayoutId id="2147483820" r:id="rId26"/>
    <p:sldLayoutId id="2147483835" r:id="rId27"/>
    <p:sldLayoutId id="2147483822" r:id="rId28"/>
    <p:sldLayoutId id="2147483843" r:id="rId29"/>
    <p:sldLayoutId id="2147483842" r:id="rId30"/>
    <p:sldLayoutId id="2147483864" r:id="rId31"/>
    <p:sldLayoutId id="2147483933" r:id="rId32"/>
    <p:sldLayoutId id="2147483934" r:id="rId33"/>
    <p:sldLayoutId id="2147483935" r:id="rId34"/>
    <p:sldLayoutId id="2147483936" r:id="rId35"/>
    <p:sldLayoutId id="2147483937" r:id="rId36"/>
    <p:sldLayoutId id="2147483938" r:id="rId37"/>
    <p:sldLayoutId id="2147483939" r:id="rId38"/>
    <p:sldLayoutId id="2147483940" r:id="rId39"/>
    <p:sldLayoutId id="2147483941" r:id="rId40"/>
    <p:sldLayoutId id="2147483942" r:id="rId41"/>
    <p:sldLayoutId id="2147483943" r:id="rId42"/>
    <p:sldLayoutId id="2147483944" r:id="rId43"/>
    <p:sldLayoutId id="2147483868" r:id="rId44"/>
    <p:sldLayoutId id="2147483869" r:id="rId45"/>
    <p:sldLayoutId id="2147483945" r:id="rId46"/>
    <p:sldLayoutId id="2147483946" r:id="rId47"/>
    <p:sldLayoutId id="2147483947" r:id="rId48"/>
    <p:sldLayoutId id="2147483948" r:id="rId49"/>
    <p:sldLayoutId id="2147483949" r:id="rId50"/>
    <p:sldLayoutId id="2147483950" r:id="rId51"/>
    <p:sldLayoutId id="2147483951" r:id="rId52"/>
    <p:sldLayoutId id="2147483952" r:id="rId53"/>
    <p:sldLayoutId id="2147483953" r:id="rId54"/>
    <p:sldLayoutId id="2147483954" r:id="rId55"/>
    <p:sldLayoutId id="2147483955" r:id="rId56"/>
    <p:sldLayoutId id="2147483956" r:id="rId57"/>
    <p:sldLayoutId id="2147483957" r:id="rId58"/>
    <p:sldLayoutId id="2147483901" r:id="rId59"/>
    <p:sldLayoutId id="2147483902" r:id="rId60"/>
    <p:sldLayoutId id="2147483905" r:id="rId61"/>
    <p:sldLayoutId id="2147483903" r:id="rId62"/>
    <p:sldLayoutId id="2147483904" r:id="rId63"/>
    <p:sldLayoutId id="2147483958" r:id="rId64"/>
    <p:sldLayoutId id="2147484115" r:id="rId65"/>
    <p:sldLayoutId id="2147484116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C0F0574-0B72-8D86-E94D-9C6B9E30AC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4021397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360" imgH="360" progId="TCLayout.ActiveDocument.1">
                  <p:embed/>
                </p:oleObj>
              </mc:Choice>
              <mc:Fallback>
                <p:oleObj name="think-cell Slide" r:id="rId19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0F0574-0B72-8D86-E94D-9C6B9E30AC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ED17D0-6000-5E48-AC5D-1A266A67D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2607FF9-1BE4-A54A-976D-6824167A0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6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861" r:id="rId2"/>
    <p:sldLayoutId id="2147483840" r:id="rId3"/>
    <p:sldLayoutId id="2147483865" r:id="rId4"/>
    <p:sldLayoutId id="2147483845" r:id="rId5"/>
    <p:sldLayoutId id="2147483841" r:id="rId6"/>
    <p:sldLayoutId id="2147483844" r:id="rId7"/>
    <p:sldLayoutId id="2147483830" r:id="rId8"/>
    <p:sldLayoutId id="2147483833" r:id="rId9"/>
    <p:sldLayoutId id="2147483866" r:id="rId10"/>
    <p:sldLayoutId id="2147483867" r:id="rId11"/>
    <p:sldLayoutId id="2147483874" r:id="rId12"/>
    <p:sldLayoutId id="2147483875" r:id="rId13"/>
    <p:sldLayoutId id="2147483834" r:id="rId14"/>
    <p:sldLayoutId id="2147483876" r:id="rId15"/>
    <p:sldLayoutId id="2147483811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181E7A9-209E-DF70-3C1C-82188677D4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14603020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181E7A9-209E-DF70-3C1C-82188677D4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4074" r:id="rId23"/>
    <p:sldLayoutId id="2147484075" r:id="rId24"/>
    <p:sldLayoutId id="2147484076" r:id="rId25"/>
    <p:sldLayoutId id="2147484077" r:id="rId26"/>
    <p:sldLayoutId id="2147484078" r:id="rId27"/>
    <p:sldLayoutId id="2147484079" r:id="rId28"/>
    <p:sldLayoutId id="2147484080" r:id="rId29"/>
    <p:sldLayoutId id="2147484081" r:id="rId30"/>
    <p:sldLayoutId id="2147484082" r:id="rId31"/>
    <p:sldLayoutId id="2147484083" r:id="rId32"/>
    <p:sldLayoutId id="2147484084" r:id="rId33"/>
    <p:sldLayoutId id="2147484085" r:id="rId34"/>
    <p:sldLayoutId id="2147484086" r:id="rId35"/>
    <p:sldLayoutId id="2147484087" r:id="rId36"/>
    <p:sldLayoutId id="2147484088" r:id="rId37"/>
    <p:sldLayoutId id="2147484089" r:id="rId38"/>
    <p:sldLayoutId id="2147484090" r:id="rId39"/>
    <p:sldLayoutId id="2147484091" r:id="rId40"/>
    <p:sldLayoutId id="2147484092" r:id="rId41"/>
    <p:sldLayoutId id="2147484093" r:id="rId42"/>
    <p:sldLayoutId id="2147484094" r:id="rId43"/>
    <p:sldLayoutId id="2147484095" r:id="rId44"/>
    <p:sldLayoutId id="2147484096" r:id="rId45"/>
    <p:sldLayoutId id="2147484097" r:id="rId46"/>
    <p:sldLayoutId id="2147484098" r:id="rId47"/>
    <p:sldLayoutId id="2147484099" r:id="rId48"/>
    <p:sldLayoutId id="2147484100" r:id="rId49"/>
    <p:sldLayoutId id="2147484101" r:id="rId50"/>
    <p:sldLayoutId id="2147484102" r:id="rId51"/>
    <p:sldLayoutId id="2147484103" r:id="rId52"/>
    <p:sldLayoutId id="2147484104" r:id="rId53"/>
    <p:sldLayoutId id="2147484105" r:id="rId54"/>
    <p:sldLayoutId id="2147484106" r:id="rId55"/>
    <p:sldLayoutId id="2147484107" r:id="rId56"/>
    <p:sldLayoutId id="2147484108" r:id="rId57"/>
    <p:sldLayoutId id="2147484109" r:id="rId58"/>
    <p:sldLayoutId id="2147484110" r:id="rId59"/>
    <p:sldLayoutId id="2147484111" r:id="rId60"/>
    <p:sldLayoutId id="2147484112" r:id="rId61"/>
    <p:sldLayoutId id="2147484113" r:id="rId62"/>
    <p:sldLayoutId id="2147484114" r:id="rId63"/>
    <p:sldLayoutId id="2147483959" r:id="rId64"/>
    <p:sldLayoutId id="2147483960" r:id="rId65"/>
    <p:sldLayoutId id="2147483962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97F29F2-BC16-1AA4-2B3C-BB21E3880A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7"/>
            </p:custDataLst>
            <p:extLst>
              <p:ext uri="{D42A27DB-BD31-4B8C-83A1-F6EECF244321}">
                <p14:modId xmlns:p14="http://schemas.microsoft.com/office/powerpoint/2010/main" val="2738725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8" imgW="360" imgH="360" progId="TCLayout.ActiveDocument.1">
                  <p:embed/>
                </p:oleObj>
              </mc:Choice>
              <mc:Fallback>
                <p:oleObj name="think-cell Slide" r:id="rId68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97F29F2-BC16-1AA4-2B3C-BB21E3880A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7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  <p:sldLayoutId id="2147484138" r:id="rId21"/>
    <p:sldLayoutId id="2147484139" r:id="rId22"/>
    <p:sldLayoutId id="2147484140" r:id="rId23"/>
    <p:sldLayoutId id="2147484141" r:id="rId24"/>
    <p:sldLayoutId id="2147484142" r:id="rId25"/>
    <p:sldLayoutId id="2147484143" r:id="rId26"/>
    <p:sldLayoutId id="2147484144" r:id="rId27"/>
    <p:sldLayoutId id="2147484145" r:id="rId28"/>
    <p:sldLayoutId id="2147484146" r:id="rId29"/>
    <p:sldLayoutId id="2147484147" r:id="rId30"/>
    <p:sldLayoutId id="2147484148" r:id="rId31"/>
    <p:sldLayoutId id="2147484149" r:id="rId32"/>
    <p:sldLayoutId id="2147484150" r:id="rId33"/>
    <p:sldLayoutId id="2147484151" r:id="rId34"/>
    <p:sldLayoutId id="2147484152" r:id="rId35"/>
    <p:sldLayoutId id="2147484153" r:id="rId36"/>
    <p:sldLayoutId id="2147484154" r:id="rId37"/>
    <p:sldLayoutId id="2147484155" r:id="rId38"/>
    <p:sldLayoutId id="2147484156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69" r:id="rId52"/>
    <p:sldLayoutId id="2147484170" r:id="rId53"/>
    <p:sldLayoutId id="2147484171" r:id="rId54"/>
    <p:sldLayoutId id="2147484172" r:id="rId55"/>
    <p:sldLayoutId id="2147484173" r:id="rId56"/>
    <p:sldLayoutId id="2147484174" r:id="rId57"/>
    <p:sldLayoutId id="2147484175" r:id="rId58"/>
    <p:sldLayoutId id="2147484176" r:id="rId59"/>
    <p:sldLayoutId id="2147484177" r:id="rId60"/>
    <p:sldLayoutId id="2147484178" r:id="rId61"/>
    <p:sldLayoutId id="2147484179" r:id="rId62"/>
    <p:sldLayoutId id="2147484180" r:id="rId63"/>
    <p:sldLayoutId id="2147484181" r:id="rId64"/>
    <p:sldLayoutId id="2147484182" r:id="rId6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comments" Target="../comments/comment1.xml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5" Type="http://schemas.openxmlformats.org/officeDocument/2006/relationships/hyperlink" Target="https://www2.gov.bc.ca/assets/gov/environment/air-land-water/water/drought-info/drought_response_plan_final.pdf" TargetMode="Externa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hyperlink" Target="http://bcrfc.env.gov.bc.ca/lowflow/drought_interactive/08JC001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crfc.env.gov.bc.ca/freshet/clever/08JC001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8.xml"/><Relationship Id="rId6" Type="http://schemas.openxmlformats.org/officeDocument/2006/relationships/image" Target="../media/image4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624A36-3D9E-44FE-91D7-7A8C99B1E7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180000" tIns="108000" rIns="180000" bIns="0" anchor="t"/>
          <a:lstStyle/>
          <a:p>
            <a:r>
              <a:rPr lang="en-US" sz="4000" dirty="0">
                <a:latin typeface="Arial"/>
                <a:cs typeface="Arial"/>
              </a:rPr>
              <a:t>Nechako Reservoir / River / Freshet Information Sharing – </a:t>
            </a:r>
            <a:endParaRPr lang="en-US" sz="4000" b="0" dirty="0">
              <a:latin typeface="Arial"/>
              <a:cs typeface="Arial"/>
            </a:endParaRPr>
          </a:p>
          <a:p>
            <a:r>
              <a:rPr lang="en-US" sz="4000" dirty="0">
                <a:latin typeface="Arial"/>
                <a:cs typeface="Arial"/>
              </a:rPr>
              <a:t>Community  Leaders 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C4321-F3BB-4C0A-A795-257D85B179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57" y="5386950"/>
            <a:ext cx="5328134" cy="805458"/>
          </a:xfrm>
        </p:spPr>
        <p:txBody>
          <a:bodyPr lIns="0" tIns="0" rIns="0" bIns="0" anchor="t"/>
          <a:lstStyle/>
          <a:p>
            <a:r>
              <a:rPr lang="en-US" sz="2000">
                <a:latin typeface="Arial"/>
                <a:cs typeface="Arial"/>
              </a:rPr>
              <a:t>Prepared by Andrew Czornohalan </a:t>
            </a:r>
            <a:br>
              <a:rPr lang="en-US" sz="2000">
                <a:latin typeface="Arial"/>
                <a:cs typeface="Arial"/>
              </a:rPr>
            </a:br>
            <a:r>
              <a:rPr lang="en-US" sz="2000">
                <a:latin typeface="Arial"/>
                <a:cs typeface="Arial"/>
              </a:rPr>
              <a:t>&amp; Water Resources Group</a:t>
            </a:r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87518-80CB-45D0-BEFF-B0FFBCF745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357" y="5067306"/>
            <a:ext cx="5328134" cy="319644"/>
          </a:xfrm>
        </p:spPr>
        <p:txBody>
          <a:bodyPr lIns="0" tIns="0" rIns="0" bIns="0" anchor="t"/>
          <a:lstStyle/>
          <a:p>
            <a:r>
              <a:rPr lang="en-US" dirty="0">
                <a:latin typeface="Arial"/>
                <a:cs typeface="Arial"/>
              </a:rPr>
              <a:t>06 March 2024</a:t>
            </a:r>
          </a:p>
        </p:txBody>
      </p:sp>
    </p:spTree>
    <p:extLst>
      <p:ext uri="{BB962C8B-B14F-4D97-AF65-F5344CB8AC3E}">
        <p14:creationId xmlns:p14="http://schemas.microsoft.com/office/powerpoint/2010/main" val="86416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ACB23F-2AC8-0F28-6073-7493DF603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46" y="1552429"/>
            <a:ext cx="10752907" cy="527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8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A6B99A9-868C-9B0D-762C-D0288FAF4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6" y="1455124"/>
            <a:ext cx="5465344" cy="38571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03D3B0-C179-94DF-097B-8D36ACD2B302}"/>
              </a:ext>
            </a:extLst>
          </p:cNvPr>
          <p:cNvSpPr/>
          <p:nvPr/>
        </p:nvSpPr>
        <p:spPr>
          <a:xfrm>
            <a:off x="3254103" y="1944655"/>
            <a:ext cx="2116305" cy="351093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dirty="0">
                <a:cs typeface="Arial"/>
              </a:rPr>
              <a:t>249 mm (65% LTA) </a:t>
            </a:r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E774BE-C8EF-3DD3-707B-4E613CE4CB81}"/>
              </a:ext>
            </a:extLst>
          </p:cNvPr>
          <p:cNvSpPr/>
          <p:nvPr/>
        </p:nvSpPr>
        <p:spPr>
          <a:xfrm>
            <a:off x="1348645" y="5358410"/>
            <a:ext cx="2847165" cy="271017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dirty="0">
                <a:cs typeface="Arial"/>
              </a:rPr>
              <a:t>3</a:t>
            </a:r>
            <a:r>
              <a:rPr lang="en-US" sz="1000" baseline="30000" dirty="0">
                <a:cs typeface="Arial"/>
              </a:rPr>
              <a:t>rd</a:t>
            </a:r>
            <a:r>
              <a:rPr lang="en-US" sz="1000" dirty="0">
                <a:cs typeface="Arial"/>
              </a:rPr>
              <a:t> lowest in 66 years</a:t>
            </a:r>
            <a:endParaRPr lang="en-US" sz="10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2489822-FAF2-F861-F480-66FB14935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006" y="1455124"/>
            <a:ext cx="5889897" cy="382085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999B653-07D1-C0C1-690D-FED0B44C3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0006" y="5321626"/>
            <a:ext cx="5889896" cy="112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40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Reservoir Elevation - Last 20 days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37023" y="1598405"/>
            <a:ext cx="2269852" cy="564257"/>
          </a:xfrm>
          <a:prstGeom prst="rect">
            <a:avLst/>
          </a:prstGeom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i="1" dirty="0">
                <a:solidFill>
                  <a:srgbClr val="4D4D4D"/>
                </a:solidFill>
                <a:latin typeface="Arial"/>
                <a:cs typeface="Arial"/>
              </a:rPr>
              <a:t>Current reservoir level</a:t>
            </a:r>
            <a:endParaRPr lang="en-US" dirty="0">
              <a:solidFill>
                <a:srgbClr val="4D4D4D"/>
              </a:solidFill>
              <a:latin typeface="Arial"/>
              <a:cs typeface="Arial"/>
            </a:endParaRP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b="1" dirty="0">
                <a:solidFill>
                  <a:srgbClr val="4D4D4D"/>
                </a:solidFill>
                <a:latin typeface="Arial"/>
                <a:cs typeface="Arial"/>
              </a:rPr>
              <a:t> 2789.61 ft</a:t>
            </a:r>
            <a:endParaRPr lang="en-US" dirty="0">
              <a:cs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68DA41E-5C4F-03C8-8A7D-B7E2FAF7A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679" y="1456167"/>
            <a:ext cx="7185401" cy="52200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9B147D-71CE-DA2A-0A9C-A917F5E3B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83" y="2256382"/>
            <a:ext cx="4208146" cy="430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5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Flows - Last 30 days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78899"/>
              </p:ext>
            </p:extLst>
          </p:nvPr>
        </p:nvGraphicFramePr>
        <p:xfrm>
          <a:off x="7006616" y="1459901"/>
          <a:ext cx="4187693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2182">
                  <a:extLst>
                    <a:ext uri="{9D8B030D-6E8A-4147-A177-3AD203B41FA5}">
                      <a16:colId xmlns:a16="http://schemas.microsoft.com/office/drawing/2014/main" val="846902535"/>
                    </a:ext>
                  </a:extLst>
                </a:gridCol>
                <a:gridCol w="1205511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265354">
                <a:tc gridSpan="2">
                  <a:txBody>
                    <a:bodyPr/>
                    <a:lstStyle/>
                    <a:p>
                      <a:pPr algn="ctr"/>
                      <a:r>
                        <a:rPr lang="en-CA" sz="2000" b="1" i="1" u="none" noProof="0" dirty="0">
                          <a:solidFill>
                            <a:srgbClr val="000000"/>
                          </a:solidFill>
                        </a:rPr>
                        <a:t>Current values (m³/s)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kern="1200" dirty="0">
                          <a:solidFill>
                            <a:srgbClr val="B44CB4"/>
                          </a:solidFill>
                          <a:latin typeface="Arial"/>
                          <a:ea typeface="+mn-ea"/>
                          <a:cs typeface="Arial"/>
                        </a:rPr>
                        <a:t>Vanderhoof</a:t>
                      </a:r>
                      <a:endParaRPr lang="en-CA" sz="2000" i="1" kern="1200" noProof="0" dirty="0">
                        <a:solidFill>
                          <a:srgbClr val="B44CB4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2000" b="1" i="0" kern="1200" dirty="0">
                          <a:solidFill>
                            <a:srgbClr val="B44CB4"/>
                          </a:solidFill>
                          <a:latin typeface="Arial"/>
                          <a:ea typeface="+mn-ea"/>
                          <a:cs typeface="Arial"/>
                        </a:rPr>
                        <a:t>39</a:t>
                      </a:r>
                      <a:endParaRPr lang="en-US" sz="2000" b="1" i="0" kern="1200" dirty="0">
                        <a:solidFill>
                          <a:srgbClr val="B44CB4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dirty="0">
                          <a:solidFill>
                            <a:srgbClr val="00B0F0"/>
                          </a:solidFill>
                          <a:latin typeface="Arial"/>
                          <a:cs typeface="Arial"/>
                        </a:rPr>
                        <a:t>Skins Lake</a:t>
                      </a:r>
                      <a:endParaRPr lang="en-CA" sz="2000" b="1" noProof="0" dirty="0">
                        <a:solidFill>
                          <a:srgbClr val="00B0F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00B0F0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dirty="0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Cheslatta</a:t>
                      </a:r>
                      <a:r>
                        <a:rPr lang="en-CA" sz="2000" i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 Falls</a:t>
                      </a:r>
                      <a:endParaRPr lang="en-CA" sz="2000" b="1" noProof="0" dirty="0">
                        <a:solidFill>
                          <a:srgbClr val="E90C2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lang="en-US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Nautley</a:t>
                      </a:r>
                      <a:endParaRPr lang="en-CA" sz="2000" b="1" noProof="0" dirty="0" err="1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dirty="0" err="1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Stellako</a:t>
                      </a:r>
                      <a:endParaRPr lang="en-CA" sz="2000" b="1" noProof="0" dirty="0" err="1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1C2C92D-FF30-5408-DB03-03FE11914770}"/>
              </a:ext>
            </a:extLst>
          </p:cNvPr>
          <p:cNvSpPr txBox="1"/>
          <p:nvPr/>
        </p:nvSpPr>
        <p:spPr>
          <a:xfrm>
            <a:off x="7083506" y="3894588"/>
            <a:ext cx="3639063" cy="4360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650"/>
              </a:lnSpc>
              <a:spcAft>
                <a:spcPts val="1000"/>
              </a:spcAft>
            </a:pPr>
            <a:r>
              <a:rPr lang="en-US" sz="1500" dirty="0">
                <a:solidFill>
                  <a:srgbClr val="4D4D4D"/>
                </a:solidFill>
                <a:latin typeface="Arial"/>
                <a:cs typeface="Arial"/>
              </a:rPr>
              <a:t>All </a:t>
            </a:r>
            <a:r>
              <a:rPr lang="en-US" sz="1500" dirty="0" err="1">
                <a:solidFill>
                  <a:srgbClr val="4D4D4D"/>
                </a:solidFill>
                <a:latin typeface="Arial"/>
                <a:cs typeface="Arial"/>
              </a:rPr>
              <a:t>streamflows</a:t>
            </a:r>
            <a:r>
              <a:rPr lang="en-US" sz="1500" dirty="0">
                <a:solidFill>
                  <a:srgbClr val="4D4D4D"/>
                </a:solidFill>
                <a:latin typeface="Arial"/>
                <a:cs typeface="Arial"/>
              </a:rPr>
              <a:t> values are provisional and subject to ice effects.</a:t>
            </a:r>
            <a:endParaRPr lang="en-US" sz="1500" dirty="0" err="1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1753A3-E7DA-919C-35E3-6E17B6892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54" y="1403206"/>
            <a:ext cx="6679118" cy="541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1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1BE8E-1027-D1DE-1E69-5B7285F50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" y="1448915"/>
            <a:ext cx="8357658" cy="509258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Water Temperatures – Last 15 days</a:t>
            </a:r>
          </a:p>
        </p:txBody>
      </p:sp>
      <p:graphicFrame>
        <p:nvGraphicFramePr>
          <p:cNvPr id="24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395710"/>
              </p:ext>
            </p:extLst>
          </p:nvPr>
        </p:nvGraphicFramePr>
        <p:xfrm>
          <a:off x="8546508" y="1449784"/>
          <a:ext cx="3267334" cy="24075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1124">
                  <a:extLst>
                    <a:ext uri="{9D8B030D-6E8A-4147-A177-3AD203B41FA5}">
                      <a16:colId xmlns:a16="http://schemas.microsoft.com/office/drawing/2014/main" val="1684817652"/>
                    </a:ext>
                  </a:extLst>
                </a:gridCol>
                <a:gridCol w="836210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391903">
                <a:tc gridSpan="2">
                  <a:txBody>
                    <a:bodyPr/>
                    <a:lstStyle/>
                    <a:p>
                      <a:pPr algn="ctr"/>
                      <a:r>
                        <a:rPr lang="en-CA" sz="1800" b="1" i="1" u="none" noProof="0">
                          <a:solidFill>
                            <a:srgbClr val="000000"/>
                          </a:solidFill>
                        </a:rPr>
                        <a:t>Average – Last 24h (</a:t>
                      </a:r>
                      <a:r>
                        <a:rPr lang="fr-CA" sz="1800" b="1" i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°C)</a:t>
                      </a:r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2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baseline="0" noProof="0">
                          <a:solidFill>
                            <a:srgbClr val="000000"/>
                          </a:solidFill>
                        </a:rPr>
                        <a:t>Below spillway</a:t>
                      </a:r>
                      <a:endParaRPr lang="en-CA" sz="1600" b="0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000000"/>
                          </a:solidFill>
                        </a:rPr>
                        <a:t>17.1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Cheslatta Falls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17.7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Fort Fraser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17.8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1"/>
                          </a:solidFill>
                        </a:rPr>
                        <a:t>Nautley</a:t>
                      </a:r>
                      <a:r>
                        <a:rPr lang="en-CA" sz="1600" b="0" noProof="0">
                          <a:solidFill>
                            <a:schemeClr val="accent1"/>
                          </a:solidFill>
                        </a:rPr>
                        <a:t> River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1"/>
                          </a:solidFill>
                        </a:rPr>
                        <a:t>18.8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0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Vanderhoof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18.3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13024"/>
                  </a:ext>
                </a:extLst>
              </a:tr>
              <a:tr h="339246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2"/>
                          </a:solidFill>
                        </a:rPr>
                        <a:t>Finmoore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accent2"/>
                          </a:solidFill>
                        </a:rPr>
                        <a:t>18.2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cxnSp>
        <p:nvCxnSpPr>
          <p:cNvPr id="9" name="Connecteur droit 8"/>
          <p:cNvCxnSpPr/>
          <p:nvPr/>
        </p:nvCxnSpPr>
        <p:spPr>
          <a:xfrm flipV="1">
            <a:off x="728932" y="2846717"/>
            <a:ext cx="2632021" cy="4314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08731" y="1920727"/>
            <a:ext cx="3075457" cy="27699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: &lt;20</a:t>
            </a:r>
            <a:r>
              <a:rPr lang="en-CA" sz="1200" b="1" i="1"/>
              <a:t>°</a:t>
            </a:r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daily average at Finmoore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965898" y="2196304"/>
            <a:ext cx="8627" cy="638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57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1FC411-71B3-F64F-76FB-739D0F78A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" y="1401371"/>
            <a:ext cx="6639852" cy="47060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Past &amp; Future total precipitation</a:t>
            </a:r>
            <a:br>
              <a:rPr lang="en-US" dirty="0">
                <a:latin typeface="Arial"/>
                <a:cs typeface="Arial"/>
              </a:rPr>
            </a:br>
            <a:endParaRPr lang="en-US" dirty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4BD951-FABE-87CE-9FF8-2CABB78B8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0234" y="1386391"/>
            <a:ext cx="6538096" cy="470664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9229" y="1433711"/>
            <a:ext cx="686305" cy="46766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136648" y="1252157"/>
            <a:ext cx="382508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Observation (last month)</a:t>
            </a:r>
            <a:endParaRPr lang="fr-CA"/>
          </a:p>
        </p:txBody>
      </p:sp>
      <p:sp>
        <p:nvSpPr>
          <p:cNvPr id="18" name="ZoneTexte 17"/>
          <p:cNvSpPr txBox="1"/>
          <p:nvPr/>
        </p:nvSpPr>
        <p:spPr>
          <a:xfrm>
            <a:off x="-811" y="6156091"/>
            <a:ext cx="6538096" cy="5847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29 mm</a:t>
            </a:r>
          </a:p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Historical Average = 69 mm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310993" y="6199477"/>
            <a:ext cx="5537337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15-20 mm</a:t>
            </a:r>
            <a:endParaRPr lang="en-US" altLang="ja-JP" dirty="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5279481B-79F9-6127-3627-B9C2AF89D4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85" r="-973" b="-453"/>
          <a:stretch/>
        </p:blipFill>
        <p:spPr>
          <a:xfrm>
            <a:off x="5463771" y="3330049"/>
            <a:ext cx="634668" cy="281302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7394583" y="1252157"/>
            <a:ext cx="343555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 dirty="0">
                <a:latin typeface="Arial"/>
                <a:ea typeface="+mj-ea"/>
                <a:cs typeface="Arial"/>
              </a:rPr>
              <a:t>Forecast (next 7 days)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77669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 </a:t>
            </a:r>
            <a:endParaRPr lang="en-US"/>
          </a:p>
        </p:txBody>
      </p:sp>
      <p:sp>
        <p:nvSpPr>
          <p:cNvPr id="37" name="ZoneTexte 36"/>
          <p:cNvSpPr txBox="1"/>
          <p:nvPr/>
        </p:nvSpPr>
        <p:spPr>
          <a:xfrm>
            <a:off x="4406856" y="1434487"/>
            <a:ext cx="2476500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600" b="1" u="sng" dirty="0">
                <a:solidFill>
                  <a:srgbClr val="4D4D4D"/>
                </a:solidFill>
                <a:latin typeface="Arial"/>
                <a:cs typeface="Arial"/>
              </a:rPr>
              <a:t>Marilla Weather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AC9555-431C-6138-F09E-41F8E49A2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769" y="1764180"/>
            <a:ext cx="5520673" cy="505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4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" y="1485034"/>
            <a:ext cx="7130167" cy="53570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Forecast* </a:t>
            </a:r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7158182" y="4914139"/>
            <a:ext cx="2323112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*Possible </a:t>
            </a:r>
            <a:r>
              <a:rPr kumimoji="0" lang="fr-CA" sz="1200" b="1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</a:t>
            </a:r>
            <a:r>
              <a:rPr kumimoji="0" lang="fr-CA" sz="1200" b="0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  <a:endParaRPr kumimoji="0" lang="fr-CA" sz="1200" b="0" i="0" u="sng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Kemano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Streatham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Marilla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</a:t>
            </a: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River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Vanderhoof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3820612" y="2760887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414817" y="3163018"/>
            <a:ext cx="1597334" cy="427579"/>
            <a:chOff x="3414817" y="3027216"/>
            <a:chExt cx="1597334" cy="427579"/>
          </a:xfrm>
        </p:grpSpPr>
        <p:sp>
          <p:nvSpPr>
            <p:cNvPr id="11" name="Étoile à 5 branches 1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414817" y="3027216"/>
              <a:ext cx="1597334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McDonalds Landing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246329" y="3760179"/>
            <a:ext cx="1079404" cy="305224"/>
            <a:chOff x="2529895" y="3149571"/>
            <a:chExt cx="1063203" cy="305224"/>
          </a:xfrm>
        </p:grpSpPr>
        <p:sp>
          <p:nvSpPr>
            <p:cNvPr id="15" name="Étoile à 5 branches 1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529895" y="3149571"/>
              <a:ext cx="887712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Streatham</a:t>
              </a:r>
            </a:p>
          </p:txBody>
        </p:sp>
      </p:grpSp>
      <p:sp>
        <p:nvSpPr>
          <p:cNvPr id="19" name="Étoile à 5 branches 18"/>
          <p:cNvSpPr/>
          <p:nvPr/>
        </p:nvSpPr>
        <p:spPr>
          <a:xfrm>
            <a:off x="5357089" y="3172604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4654335" y="3782914"/>
            <a:ext cx="1238368" cy="380648"/>
            <a:chOff x="3414279" y="3074147"/>
            <a:chExt cx="1219781" cy="380648"/>
          </a:xfrm>
        </p:grpSpPr>
        <p:sp>
          <p:nvSpPr>
            <p:cNvPr id="22" name="Étoile à 5 branches 21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414279" y="3074147"/>
              <a:ext cx="121978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Baptiste Louis 8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102685" y="4747884"/>
            <a:ext cx="869945" cy="325120"/>
            <a:chOff x="3417607" y="3288540"/>
            <a:chExt cx="856888" cy="325120"/>
          </a:xfrm>
        </p:grpSpPr>
        <p:sp>
          <p:nvSpPr>
            <p:cNvPr id="25" name="Étoile à 5 branches 2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593084" y="3359744"/>
              <a:ext cx="68141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Leon 14</a:t>
              </a:r>
            </a:p>
          </p:txBody>
        </p:sp>
      </p:grpSp>
      <p:sp>
        <p:nvSpPr>
          <p:cNvPr id="28" name="Étoile à 5 branches 27"/>
          <p:cNvSpPr/>
          <p:nvPr/>
        </p:nvSpPr>
        <p:spPr>
          <a:xfrm>
            <a:off x="6804523" y="3205412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3473912" y="4014095"/>
            <a:ext cx="857463" cy="253916"/>
            <a:chOff x="3417607" y="3265805"/>
            <a:chExt cx="844593" cy="253916"/>
          </a:xfrm>
        </p:grpSpPr>
        <p:sp>
          <p:nvSpPr>
            <p:cNvPr id="31" name="Étoile à 5 branches 3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3601721" y="3265805"/>
              <a:ext cx="660479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Marilla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5285305" y="4010460"/>
            <a:ext cx="1050398" cy="306204"/>
            <a:chOff x="3417607" y="3148591"/>
            <a:chExt cx="1034633" cy="306204"/>
          </a:xfrm>
        </p:grpSpPr>
        <p:sp>
          <p:nvSpPr>
            <p:cNvPr id="34" name="Étoile à 5 branches 33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496975" y="3148591"/>
              <a:ext cx="955265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Targe Creek</a:t>
              </a:r>
            </a:p>
          </p:txBody>
        </p:sp>
      </p:grpSp>
      <p:sp>
        <p:nvSpPr>
          <p:cNvPr id="36" name="Étoile à 5 branches 35"/>
          <p:cNvSpPr/>
          <p:nvPr/>
        </p:nvSpPr>
        <p:spPr>
          <a:xfrm>
            <a:off x="240867" y="4747884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187906" y="1388269"/>
            <a:ext cx="2476500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 </a:t>
            </a:r>
            <a:r>
              <a:rPr lang="fr-CA" sz="1600" b="1" u="sng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endParaRPr lang="fr-CA" sz="1600" b="1" u="sng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11242" y="5289046"/>
            <a:ext cx="1679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Cheslatta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Baptiste Louis 8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 Creek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71109" y="5289046"/>
            <a:ext cx="1672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Nautley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McDonalds Landing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Fraser Lake</a:t>
            </a:r>
          </a:p>
        </p:txBody>
      </p:sp>
    </p:spTree>
    <p:extLst>
      <p:ext uri="{BB962C8B-B14F-4D97-AF65-F5344CB8AC3E}">
        <p14:creationId xmlns:p14="http://schemas.microsoft.com/office/powerpoint/2010/main" val="461760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E1B1D4A-A3A5-F0CE-BC0A-E23788262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9" y="1967970"/>
            <a:ext cx="4979068" cy="41903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 Drought 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321658" y="4144034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87332" y="6262052"/>
            <a:ext cx="5098094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 British Columbia Drought Information Portal</a:t>
            </a:r>
          </a:p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Water Management Branch – Ministry of Forests</a:t>
            </a: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3A56DBBF-72E7-B4A8-F9C0-D42B3F6ED168}"/>
              </a:ext>
            </a:extLst>
          </p:cNvPr>
          <p:cNvSpPr txBox="1"/>
          <p:nvPr/>
        </p:nvSpPr>
        <p:spPr>
          <a:xfrm>
            <a:off x="395061" y="1476405"/>
            <a:ext cx="5098094" cy="5232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30-Nov.</a:t>
            </a:r>
          </a:p>
          <a:p>
            <a:pPr algn="ctr"/>
            <a:r>
              <a:rPr lang="en-CA" sz="1400">
                <a:latin typeface="Arial"/>
                <a:cs typeface="Arial"/>
              </a:rPr>
              <a:t>Drought Level 3 : Adverse Impacts Possible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ECC991-D922-BB18-C909-F9588DB0E7EE}"/>
              </a:ext>
            </a:extLst>
          </p:cNvPr>
          <p:cNvSpPr txBox="1"/>
          <p:nvPr/>
        </p:nvSpPr>
        <p:spPr>
          <a:xfrm>
            <a:off x="9203872" y="2650671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North Lucas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2ACC25-7D59-14ED-454F-393025F06020}"/>
              </a:ext>
            </a:extLst>
          </p:cNvPr>
          <p:cNvSpPr txBox="1"/>
          <p:nvPr/>
        </p:nvSpPr>
        <p:spPr>
          <a:xfrm>
            <a:off x="10433957" y="2759528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Tatuk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EC6A3-0DDE-F530-722D-E7D0A2E109F3}"/>
              </a:ext>
            </a:extLst>
          </p:cNvPr>
          <p:cNvSpPr txBox="1"/>
          <p:nvPr/>
        </p:nvSpPr>
        <p:spPr>
          <a:xfrm>
            <a:off x="5252554" y="1541945"/>
            <a:ext cx="618876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>
                <a:solidFill>
                  <a:srgbClr val="800000"/>
                </a:solidFill>
                <a:ea typeface="+mn-lt"/>
                <a:cs typeface="+mn-lt"/>
              </a:rPr>
              <a:t>Drought updates have concluded for the 2023 season and will resume in spring 2024.</a:t>
            </a:r>
            <a:endParaRPr lang="en-US" sz="2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4447E4-A2E5-F81D-0109-3786D7218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052" y="2130635"/>
            <a:ext cx="6696765" cy="25194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74D06C8-28C2-A415-DCE7-EBB08C95F5D6}"/>
              </a:ext>
            </a:extLst>
          </p:cNvPr>
          <p:cNvSpPr/>
          <p:nvPr/>
        </p:nvSpPr>
        <p:spPr>
          <a:xfrm>
            <a:off x="4924926" y="2687553"/>
            <a:ext cx="7013407" cy="85223"/>
          </a:xfrm>
          <a:prstGeom prst="rect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7A829A8-DA45-28F9-098C-8CE6224C02A2}"/>
              </a:ext>
            </a:extLst>
          </p:cNvPr>
          <p:cNvSpPr/>
          <p:nvPr/>
        </p:nvSpPr>
        <p:spPr>
          <a:xfrm>
            <a:off x="4254667" y="2625892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3CB26-8E41-0310-1B17-C3F0578957F3}"/>
              </a:ext>
            </a:extLst>
          </p:cNvPr>
          <p:cNvSpPr txBox="1"/>
          <p:nvPr/>
        </p:nvSpPr>
        <p:spPr>
          <a:xfrm>
            <a:off x="5201754" y="4719316"/>
            <a:ext cx="539599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1600" dirty="0">
                <a:latin typeface="Arial"/>
                <a:cs typeface="Arial"/>
              </a:rPr>
              <a:t>Wide Basins &amp; Imperfect borders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 dirty="0">
                <a:latin typeface="Arial"/>
                <a:ea typeface="Calibri"/>
                <a:cs typeface="Calibri"/>
              </a:rPr>
              <a:t>The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Stellako</a:t>
            </a:r>
            <a:r>
              <a:rPr lang="en-US" sz="1600" dirty="0">
                <a:latin typeface="Arial"/>
                <a:ea typeface="Calibri"/>
                <a:cs typeface="Calibri"/>
              </a:rPr>
              <a:t> River : </a:t>
            </a:r>
            <a:r>
              <a:rPr lang="en-US" sz="1600" dirty="0">
                <a:latin typeface="Arial"/>
                <a:cs typeface="Arial"/>
              </a:rPr>
              <a:t>Upper Fraser West (level 4)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 dirty="0">
                <a:latin typeface="Arial"/>
                <a:cs typeface="Arial"/>
              </a:rPr>
              <a:t>Western portions of Burkley Lakes saw higher flows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 dirty="0">
                <a:latin typeface="Arial"/>
                <a:cs typeface="Arial"/>
              </a:rPr>
              <a:t>Several indicators are factored : see Plan. 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CC028-433D-5700-51E9-DE4908DB33C7}"/>
              </a:ext>
            </a:extLst>
          </p:cNvPr>
          <p:cNvSpPr/>
          <p:nvPr/>
        </p:nvSpPr>
        <p:spPr>
          <a:xfrm>
            <a:off x="5142639" y="2878053"/>
            <a:ext cx="6695908" cy="85223"/>
          </a:xfrm>
          <a:prstGeom prst="rect">
            <a:avLst/>
          </a:prstGeom>
          <a:noFill/>
          <a:ln w="127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17F9F1D-F93D-A0CE-2D0D-3907C4F35523}"/>
              </a:ext>
            </a:extLst>
          </p:cNvPr>
          <p:cNvSpPr/>
          <p:nvPr/>
        </p:nvSpPr>
        <p:spPr>
          <a:xfrm>
            <a:off x="4254666" y="2834534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C5D845-2038-EF0C-4B02-351110D85B93}"/>
              </a:ext>
            </a:extLst>
          </p:cNvPr>
          <p:cNvSpPr txBox="1"/>
          <p:nvPr/>
        </p:nvSpPr>
        <p:spPr>
          <a:xfrm>
            <a:off x="5072055" y="6453988"/>
            <a:ext cx="7036637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dirty="0">
                <a:ea typeface="+mn-lt"/>
                <a:cs typeface="+mn-lt"/>
                <a:hlinkClick r:id="rId5"/>
              </a:rPr>
              <a:t>British Columbia Drought and Water Scarcity Response Plan (gov.bc.ca)</a:t>
            </a:r>
            <a:endParaRPr lang="en-US" sz="1050"/>
          </a:p>
          <a:p>
            <a:r>
              <a:rPr lang="en-US" sz="1050" dirty="0">
                <a:ea typeface="+mn-lt"/>
                <a:cs typeface="+mn-lt"/>
              </a:rPr>
              <a:t>https://www2.gov.bc.ca/assets/gov/environment/air-land-water/water/drought-info/drought_response_plan_final.pdf</a:t>
            </a:r>
            <a:endParaRPr lang="en-US" sz="105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726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B544A023-ABD2-472F-4031-790D71B3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0" y="1421215"/>
            <a:ext cx="7970683" cy="535931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 Flood</a:t>
            </a:r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6490519" y="6406673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</a:t>
            </a:r>
            <a:r>
              <a:rPr lang="en-CA" sz="1400">
                <a:ea typeface="+mn-lt"/>
                <a:cs typeface="+mn-lt"/>
              </a:rPr>
              <a:t> BC River Forecast Center.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944450" y="4174548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">
            <a:extLst>
              <a:ext uri="{FF2B5EF4-FFF2-40B4-BE49-F238E27FC236}">
                <a16:creationId xmlns:a16="http://schemas.microsoft.com/office/drawing/2014/main" id="{2E0C19BF-F20A-8FA4-CF22-ECD83F43FEB7}"/>
              </a:ext>
            </a:extLst>
          </p:cNvPr>
          <p:cNvSpPr txBox="1"/>
          <p:nvPr/>
        </p:nvSpPr>
        <p:spPr>
          <a:xfrm>
            <a:off x="498373" y="1402140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May 23th 2023</a:t>
            </a:r>
            <a:endParaRPr lang="en-CA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47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Inflows &amp; Discharge vs Historical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8F4C84-C7B4-A400-DF61-919C7F274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3" y="1582420"/>
            <a:ext cx="1139190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37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/>
                <a:cs typeface="Arial"/>
              </a:rPr>
              <a:t>Spring Freshet Inflow Volume Forecast</a:t>
            </a:r>
            <a:endParaRPr lang="en-US" sz="3600" dirty="0"/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F7A8B62C-35DE-71DD-6BCD-BEB292E343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395" y="1402048"/>
            <a:ext cx="8621795" cy="5387248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D4FA97E-8001-F460-023A-4EC4F3A5DB6E}"/>
              </a:ext>
            </a:extLst>
          </p:cNvPr>
          <p:cNvGrpSpPr/>
          <p:nvPr/>
        </p:nvGrpSpPr>
        <p:grpSpPr>
          <a:xfrm>
            <a:off x="2898403" y="1974511"/>
            <a:ext cx="2226945" cy="431165"/>
            <a:chOff x="0" y="0"/>
            <a:chExt cx="2227224" cy="431597"/>
          </a:xfrm>
        </p:grpSpPr>
        <p:sp>
          <p:nvSpPr>
            <p:cNvPr id="6" name="Rectangle 17">
              <a:extLst>
                <a:ext uri="{FF2B5EF4-FFF2-40B4-BE49-F238E27FC236}">
                  <a16:creationId xmlns:a16="http://schemas.microsoft.com/office/drawing/2014/main" id="{8E1E0D2A-FFF3-A3D0-8504-AAFC9D7274E1}"/>
                </a:ext>
              </a:extLst>
            </p:cNvPr>
            <p:cNvSpPr/>
            <p:nvPr/>
          </p:nvSpPr>
          <p:spPr>
            <a:xfrm>
              <a:off x="0" y="0"/>
              <a:ext cx="2227224" cy="4315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E4CEE8CD-DD2B-D1B7-527A-40AEF867780B}"/>
                </a:ext>
              </a:extLst>
            </p:cNvPr>
            <p:cNvSpPr/>
            <p:nvPr/>
          </p:nvSpPr>
          <p:spPr>
            <a:xfrm rot="5400000">
              <a:off x="104241" y="27432"/>
              <a:ext cx="76200" cy="146050"/>
            </a:xfrm>
            <a:prstGeom prst="rect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16FE8745-49B6-14AE-305A-2C8ED46F4266}"/>
                </a:ext>
              </a:extLst>
            </p:cNvPr>
            <p:cNvSpPr/>
            <p:nvPr/>
          </p:nvSpPr>
          <p:spPr>
            <a:xfrm rot="5400000">
              <a:off x="104241" y="144475"/>
              <a:ext cx="76200" cy="146050"/>
            </a:xfrm>
            <a:prstGeom prst="rect">
              <a:avLst/>
            </a:prstGeom>
            <a:solidFill>
              <a:srgbClr val="FFA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06441B47-8F4D-6FF9-51ED-E4B34D31FFBE}"/>
                </a:ext>
              </a:extLst>
            </p:cNvPr>
            <p:cNvSpPr/>
            <p:nvPr/>
          </p:nvSpPr>
          <p:spPr>
            <a:xfrm rot="5400000">
              <a:off x="104241" y="257861"/>
              <a:ext cx="76200" cy="146050"/>
            </a:xfrm>
            <a:prstGeom prst="rect">
              <a:avLst/>
            </a:prstGeom>
            <a:solidFill>
              <a:srgbClr val="E60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65689B19-B52D-186B-8CFB-F8D70503F68C}"/>
                </a:ext>
              </a:extLst>
            </p:cNvPr>
            <p:cNvSpPr/>
            <p:nvPr/>
          </p:nvSpPr>
          <p:spPr>
            <a:xfrm>
              <a:off x="285293" y="43891"/>
              <a:ext cx="1843430" cy="109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002C5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Historical Record of Observed Volumes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Rectangle 22">
              <a:extLst>
                <a:ext uri="{FF2B5EF4-FFF2-40B4-BE49-F238E27FC236}">
                  <a16:creationId xmlns:a16="http://schemas.microsoft.com/office/drawing/2014/main" id="{61E2F0F1-D597-E7CD-CBD1-4DCD7B0155DF}"/>
                </a:ext>
              </a:extLst>
            </p:cNvPr>
            <p:cNvSpPr/>
            <p:nvPr/>
          </p:nvSpPr>
          <p:spPr>
            <a:xfrm>
              <a:off x="285293" y="153619"/>
              <a:ext cx="1898294" cy="127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 dirty="0">
                  <a:solidFill>
                    <a:srgbClr val="FFA1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Exceedance Probability</a:t>
              </a:r>
              <a:endParaRPr lang="fr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37F318DA-9B84-BBA6-15C3-7D598A9EA6F2}"/>
                </a:ext>
              </a:extLst>
            </p:cNvPr>
            <p:cNvSpPr/>
            <p:nvPr/>
          </p:nvSpPr>
          <p:spPr>
            <a:xfrm>
              <a:off x="285293" y="267005"/>
              <a:ext cx="1412875" cy="1316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E60D2E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Average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4" name="Légende encadrée 2 16">
            <a:extLst>
              <a:ext uri="{FF2B5EF4-FFF2-40B4-BE49-F238E27FC236}">
                <a16:creationId xmlns:a16="http://schemas.microsoft.com/office/drawing/2014/main" id="{3C7ACC6B-5C6F-F258-76CF-95A9FB889B01}"/>
              </a:ext>
            </a:extLst>
          </p:cNvPr>
          <p:cNvSpPr/>
          <p:nvPr/>
        </p:nvSpPr>
        <p:spPr>
          <a:xfrm>
            <a:off x="3925925" y="3629610"/>
            <a:ext cx="897255" cy="260350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10569"/>
            </a:avLst>
          </a:prstGeom>
          <a:solidFill>
            <a:srgbClr val="00B0F0"/>
          </a:solidFill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CA" sz="1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Last year</a:t>
            </a:r>
          </a:p>
        </p:txBody>
      </p:sp>
      <p:sp>
        <p:nvSpPr>
          <p:cNvPr id="25" name="Légende encadrée 2 8">
            <a:extLst>
              <a:ext uri="{FF2B5EF4-FFF2-40B4-BE49-F238E27FC236}">
                <a16:creationId xmlns:a16="http://schemas.microsoft.com/office/drawing/2014/main" id="{1D0C6096-27B9-041C-0B57-0CE84E7A1E59}"/>
              </a:ext>
            </a:extLst>
          </p:cNvPr>
          <p:cNvSpPr/>
          <p:nvPr/>
        </p:nvSpPr>
        <p:spPr>
          <a:xfrm>
            <a:off x="3028670" y="4121553"/>
            <a:ext cx="897255" cy="260350"/>
          </a:xfrm>
          <a:prstGeom prst="borderCallout2">
            <a:avLst>
              <a:gd name="adj1" fmla="val 94240"/>
              <a:gd name="adj2" fmla="val 57973"/>
              <a:gd name="adj3" fmla="val 124017"/>
              <a:gd name="adj4" fmla="val 77113"/>
              <a:gd name="adj5" fmla="val 168172"/>
              <a:gd name="adj6" fmla="val 80409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1200" kern="1200" dirty="0">
                <a:solidFill>
                  <a:srgbClr val="FFFFFF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72% LTA</a:t>
            </a:r>
            <a:endParaRPr lang="en-US" sz="1200" dirty="0">
              <a:effectLst/>
              <a:latin typeface="Times New Roman" panose="02020603050405020304" pitchFamily="18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405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D68A0E0-1910-D088-CA52-69AE46A58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1012"/>
            <a:ext cx="8793480" cy="388607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Nautley River Flows, Forecast</a:t>
            </a:r>
            <a:endParaRPr lang="en-US" sz="36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718A0AA-9D04-2AD0-F787-7B848E7E0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635" y="1461900"/>
            <a:ext cx="4723961" cy="302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02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15B0067-6388-1367-686B-CF8A08C71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228" y="1420507"/>
            <a:ext cx="10047543" cy="543749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/>
                <a:cs typeface="Arial"/>
              </a:rPr>
              <a:t>Vanderhoof  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17CBB2-031F-F40E-4E7D-18731121D055}"/>
              </a:ext>
            </a:extLst>
          </p:cNvPr>
          <p:cNvSpPr txBox="1"/>
          <p:nvPr/>
        </p:nvSpPr>
        <p:spPr>
          <a:xfrm>
            <a:off x="8123598" y="6585910"/>
            <a:ext cx="358366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ea typeface="+mn-lt"/>
                <a:cs typeface="+mn-lt"/>
                <a:hlinkClick r:id="rId4"/>
              </a:rPr>
              <a:t>Source: 08JC001 NECHAKO RIVER AT VANDERHOOF (gov.bc.ca)</a:t>
            </a:r>
            <a:endParaRPr lang="en-US" sz="800" dirty="0">
              <a:cs typeface="Arial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816C752-B0AB-1310-439A-618D9748F9F5}"/>
              </a:ext>
            </a:extLst>
          </p:cNvPr>
          <p:cNvGrpSpPr/>
          <p:nvPr/>
        </p:nvGrpSpPr>
        <p:grpSpPr>
          <a:xfrm>
            <a:off x="8709626" y="1672861"/>
            <a:ext cx="1681682" cy="1825962"/>
            <a:chOff x="8585639" y="1422258"/>
            <a:chExt cx="1681682" cy="182596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70BD2BD-0BD7-83CD-83B3-DC7E197A6651}"/>
                </a:ext>
              </a:extLst>
            </p:cNvPr>
            <p:cNvGrpSpPr/>
            <p:nvPr/>
          </p:nvGrpSpPr>
          <p:grpSpPr>
            <a:xfrm>
              <a:off x="8585639" y="1422258"/>
              <a:ext cx="1681682" cy="1825962"/>
              <a:chOff x="8699295" y="1632123"/>
              <a:chExt cx="1681682" cy="1825962"/>
            </a:xfrm>
          </p:grpSpPr>
          <p:pic>
            <p:nvPicPr>
              <p:cNvPr id="7" name="Picture 7">
                <a:extLst>
                  <a:ext uri="{FF2B5EF4-FFF2-40B4-BE49-F238E27FC236}">
                    <a16:creationId xmlns:a16="http://schemas.microsoft.com/office/drawing/2014/main" id="{0464814D-1902-BC7C-588D-4AFD1B3336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-465" b="45856"/>
              <a:stretch/>
            </p:blipFill>
            <p:spPr>
              <a:xfrm>
                <a:off x="8729474" y="1632123"/>
                <a:ext cx="1636351" cy="1480113"/>
              </a:xfrm>
              <a:prstGeom prst="rect">
                <a:avLst/>
              </a:prstGeom>
            </p:spPr>
          </p:pic>
          <p:pic>
            <p:nvPicPr>
              <p:cNvPr id="8" name="Picture 8">
                <a:extLst>
                  <a:ext uri="{FF2B5EF4-FFF2-40B4-BE49-F238E27FC236}">
                    <a16:creationId xmlns:a16="http://schemas.microsoft.com/office/drawing/2014/main" id="{4D2A5E3D-E6DC-7830-DC45-AD300F7F2A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-1395" t="80110" r="-930" b="12155"/>
              <a:stretch/>
            </p:blipFill>
            <p:spPr>
              <a:xfrm>
                <a:off x="8699295" y="3118401"/>
                <a:ext cx="1666657" cy="21145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3853C55-B625-B9EC-80BE-3D61EC865B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93370" r="-1395" b="-276"/>
              <a:stretch/>
            </p:blipFill>
            <p:spPr>
              <a:xfrm>
                <a:off x="8729473" y="3269292"/>
                <a:ext cx="1651504" cy="188793"/>
              </a:xfrm>
              <a:prstGeom prst="rect">
                <a:avLst/>
              </a:prstGeom>
            </p:spPr>
          </p:pic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DF0B6C6-E22E-4B1F-FEBE-B6B608EC7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60267" y="3067220"/>
              <a:ext cx="714475" cy="1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855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93322" y="6149837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Skins Lake Spillway Release - Forecast  </a:t>
            </a:r>
            <a:endParaRPr lang="en-US" sz="3600"/>
          </a:p>
        </p:txBody>
      </p:sp>
      <p:sp>
        <p:nvSpPr>
          <p:cNvPr id="29" name="ZoneTexte 28"/>
          <p:cNvSpPr txBox="1"/>
          <p:nvPr/>
        </p:nvSpPr>
        <p:spPr>
          <a:xfrm>
            <a:off x="70717" y="1495264"/>
            <a:ext cx="3568133" cy="5847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Current release =</a:t>
            </a:r>
            <a:r>
              <a:rPr lang="en-CA" sz="1600" b="1" dirty="0">
                <a:solidFill>
                  <a:srgbClr val="4D4D4D"/>
                </a:solidFill>
                <a:latin typeface="Arial"/>
                <a:cs typeface="Arial"/>
              </a:rPr>
              <a:t> 33 m³/s</a:t>
            </a:r>
            <a:br>
              <a:rPr lang="en-CA" sz="1600" b="1" dirty="0">
                <a:solidFill>
                  <a:srgbClr val="4D4D4D"/>
                </a:solidFill>
                <a:latin typeface="Arial"/>
                <a:cs typeface="Arial"/>
              </a:rPr>
            </a:br>
            <a:r>
              <a:rPr lang="en-CA" sz="1600" b="1" dirty="0">
                <a:latin typeface="Arial"/>
                <a:cs typeface="Arial"/>
              </a:rPr>
              <a:t>   </a:t>
            </a:r>
            <a:endParaRPr lang="en-CA" sz="1600" dirty="0">
              <a:cs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04DBC5-DC51-3BA1-2381-21D813C4D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501" y="1388148"/>
            <a:ext cx="8474829" cy="493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30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Forecast – Vanderhoof  </a:t>
            </a:r>
            <a:endParaRPr lang="en-US"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E985D-B804-EDC7-3F9F-379C9B1ABE10}"/>
              </a:ext>
            </a:extLst>
          </p:cNvPr>
          <p:cNvSpPr txBox="1"/>
          <p:nvPr/>
        </p:nvSpPr>
        <p:spPr>
          <a:xfrm>
            <a:off x="6169025" y="6428316"/>
            <a:ext cx="551074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hlinkClick r:id="rId3"/>
              </a:rPr>
              <a:t>Source : RFC's Clever model - 08JC001.PDF(gov.bc.ca)</a:t>
            </a:r>
            <a:endParaRPr lang="en-US" sz="12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433A5D-4EDA-59BB-E4F6-90DCCEA12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3" y="1408227"/>
            <a:ext cx="5633880" cy="31749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DE4417-E330-90E8-56EE-336E79DFF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7141" y="1408227"/>
            <a:ext cx="5620969" cy="491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78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250" y="6248400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18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Reservoir Level Projection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6F01E9-8CDE-7307-311D-39E5BB465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815" y="1528709"/>
            <a:ext cx="7080370" cy="528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18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D98E5F82-32AC-67F8-8E45-8AD85D615A6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1430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8E5F82-32AC-67F8-8E45-8AD85D615A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9C4C2FC-BBFA-413A-AC02-D1C80983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Updates - Next Steps – Actions </a:t>
            </a:r>
            <a:endParaRPr lang="en-US" sz="3600" b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0D7A-8475-4627-B353-3FFFC2A926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00947" y="1509164"/>
            <a:ext cx="4869727" cy="3736272"/>
          </a:xfrm>
        </p:spPr>
        <p:txBody>
          <a:bodyPr lIns="0" tIns="0" rIns="0" bIns="0" anchor="t">
            <a:noAutofit/>
          </a:bodyPr>
          <a:lstStyle/>
          <a:p>
            <a:pPr marL="342900" indent="-342900">
              <a:buAutoNum type="arabicPeriod"/>
              <a:tabLst>
                <a:tab pos="457200" algn="l"/>
              </a:tabLst>
            </a:pPr>
            <a:endParaRPr lang="en-US" sz="1800" dirty="0">
              <a:solidFill>
                <a:schemeClr val="bg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 dirty="0">
                <a:latin typeface="+mj-lt"/>
                <a:ea typeface="Times New Roman" panose="02020603050405020304" pitchFamily="18" charset="0"/>
                <a:cs typeface="Arial"/>
              </a:rPr>
              <a:t>Confirm next meeting date &amp; time </a:t>
            </a:r>
            <a:br>
              <a:rPr lang="en-US" sz="1800" dirty="0">
                <a:latin typeface="+mj-lt"/>
                <a:ea typeface="Times New Roman" panose="02020603050405020304" pitchFamily="18" charset="0"/>
                <a:cs typeface="Arial"/>
              </a:rPr>
            </a:br>
            <a:r>
              <a:rPr lang="en-US" sz="1800" b="1" dirty="0">
                <a:latin typeface="+mj-lt"/>
                <a:ea typeface="Times New Roman" panose="02020603050405020304" pitchFamily="18" charset="0"/>
                <a:cs typeface="Arial"/>
              </a:rPr>
              <a:t>–</a:t>
            </a:r>
            <a:r>
              <a:rPr lang="en-US" sz="1600" b="1" dirty="0">
                <a:latin typeface="+mj-lt"/>
                <a:ea typeface="Times New Roman" panose="02020603050405020304" pitchFamily="18" charset="0"/>
                <a:cs typeface="Arial"/>
              </a:rPr>
              <a:t> Propose April 3</a:t>
            </a:r>
            <a:r>
              <a:rPr lang="en-US" sz="1600" b="1" baseline="30000" dirty="0">
                <a:latin typeface="+mj-lt"/>
                <a:ea typeface="Times New Roman" panose="02020603050405020304" pitchFamily="18" charset="0"/>
                <a:cs typeface="Arial"/>
              </a:rPr>
              <a:t>rd</a:t>
            </a:r>
            <a:endParaRPr lang="en-US" sz="1600" b="1" dirty="0"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 dirty="0">
                <a:latin typeface="+mj-lt"/>
                <a:cs typeface="Arial"/>
              </a:rPr>
              <a:t>Work with BC Hydro to manage the drought and energy balance for the winter </a:t>
            </a: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 dirty="0">
                <a:latin typeface="+mj-lt"/>
                <a:cs typeface="Arial"/>
              </a:rPr>
              <a:t>Report out Dam Safety Review and Dam Emergency Plan once updated in Spring </a:t>
            </a:r>
            <a:endParaRPr lang="en-US" dirty="0"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B3FC1-85F4-4E2B-9EC1-B56E9258AB48}"/>
              </a:ext>
            </a:extLst>
          </p:cNvPr>
          <p:cNvSpPr/>
          <p:nvPr/>
        </p:nvSpPr>
        <p:spPr>
          <a:xfrm>
            <a:off x="0" y="6401640"/>
            <a:ext cx="4763911" cy="45636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FB0F5-866D-4FD8-90B3-E968DF881BC6}"/>
              </a:ext>
            </a:extLst>
          </p:cNvPr>
          <p:cNvSpPr/>
          <p:nvPr/>
        </p:nvSpPr>
        <p:spPr>
          <a:xfrm>
            <a:off x="4680856" y="6289964"/>
            <a:ext cx="7511143" cy="568036"/>
          </a:xfrm>
          <a:prstGeom prst="rect">
            <a:avLst/>
          </a:prstGeom>
          <a:solidFill>
            <a:srgbClr val="0384DB"/>
          </a:solidFill>
          <a:ln>
            <a:solidFill>
              <a:srgbClr val="0384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57D46-02C4-4581-9831-FB09D53237CD}"/>
              </a:ext>
            </a:extLst>
          </p:cNvPr>
          <p:cNvSpPr txBox="1"/>
          <p:nvPr/>
        </p:nvSpPr>
        <p:spPr>
          <a:xfrm>
            <a:off x="6671043" y="5674322"/>
            <a:ext cx="5187313" cy="738664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1400" b="1" i="1">
                <a:solidFill>
                  <a:schemeClr val="bg1"/>
                </a:solidFill>
                <a:latin typeface="Arial"/>
                <a:cs typeface="Arial"/>
              </a:rPr>
              <a:t>Presentations are available on the Get Involved Nechako website under 'Our Operations'. Recordings can be requested up to 30 days following the meeting.</a:t>
            </a:r>
            <a:endParaRPr lang="en-US" sz="1400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2627FD-8C81-80B2-318A-2D3D6D574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04784"/>
            <a:ext cx="6671043" cy="500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39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9E4584-70C6-4B57-9F6C-8400039C44AE}"/>
              </a:ext>
            </a:extLst>
          </p:cNvPr>
          <p:cNvSpPr/>
          <p:nvPr/>
        </p:nvSpPr>
        <p:spPr>
          <a:xfrm>
            <a:off x="0" y="6096998"/>
            <a:ext cx="2626547" cy="660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02B36-9E63-49F5-B85E-3110EA891564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407035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/>
                <a:cs typeface="Arial"/>
              </a:rPr>
              <a:t>Flow facts of last Thursday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C84BFC-83CB-D100-DA9B-2062A539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29" y="366188"/>
            <a:ext cx="9061048" cy="64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61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3FB178-F9CA-4B48-A774-9536C803BC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887" y="475355"/>
            <a:ext cx="3661496" cy="1559099"/>
          </a:xfrm>
        </p:spPr>
        <p:txBody>
          <a:bodyPr lIns="180000" tIns="108000" rIns="180000" bIns="0" anchor="t"/>
          <a:lstStyle/>
          <a:p>
            <a:pPr algn="ctr"/>
            <a:r>
              <a:rPr lang="en-US">
                <a:latin typeface="Arial"/>
                <a:cs typeface="Arial"/>
              </a:rPr>
              <a:t>Feedback &amp; Reflections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E40F8F-16A0-42D6-9888-7C10C56EE0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74438" y="6450013"/>
            <a:ext cx="817562" cy="225425"/>
          </a:xfrm>
          <a:prstGeom prst="rect">
            <a:avLst/>
          </a:prstGeom>
        </p:spPr>
        <p:txBody>
          <a:bodyPr/>
          <a:lstStyle/>
          <a:p>
            <a:fld id="{C436CADD-A19C-D244-A093-502D5B78DBCA}" type="slidenum">
              <a:rPr lang="en-GB" dirty="0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264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Cov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 anchor="t" anchorCtr="0">
        <a:spAutoFit/>
      </a:bodyPr>
      <a:lstStyle>
        <a:defPPr algn="l">
          <a:lnSpc>
            <a:spcPts val="1650"/>
          </a:lnSpc>
          <a:spcAft>
            <a:spcPts val="1000"/>
          </a:spcAft>
          <a:defRPr sz="1500"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C72AA10C-160E-C146-87D7-4E4F49DB3D85}"/>
    </a:ext>
  </a:extLst>
</a:theme>
</file>

<file path=ppt/theme/theme2.xml><?xml version="1.0" encoding="utf-8"?>
<a:theme xmlns:a="http://schemas.openxmlformats.org/drawingml/2006/main" name="2_Divid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187AA702-A9CE-4446-82D2-89B66612D1ED}"/>
    </a:ext>
  </a:extLst>
</a:theme>
</file>

<file path=ppt/theme/theme3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4.xml><?xml version="1.0" encoding="utf-8"?>
<a:theme xmlns:a="http://schemas.openxmlformats.org/drawingml/2006/main" name="4_Hero_Image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F2BDBA27-4F6F-EB42-82BC-573F6961B470}"/>
    </a:ext>
  </a:extLst>
</a:theme>
</file>

<file path=ppt/theme/theme5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6.xml><?xml version="1.0" encoding="utf-8"?>
<a:theme xmlns:a="http://schemas.openxmlformats.org/drawingml/2006/main" name="4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21f86543-ceb4-41e6-9570-90863782e252" ContentTypeId="0x010100E9FB38BB10BD44EF98CB761353F04D76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f6ad08ca50a4312b75b63c570a88810 xmlns="931c1786-c50f-4dd1-b157-a2f8f44a625f">
      <Terms xmlns="http://schemas.microsoft.com/office/infopath/2007/PartnerControls"/>
    </ef6ad08ca50a4312b75b63c570a88810>
    <ProjectNo xmlns="931c1786-c50f-4dd1-b157-a2f8f44a625f" xsi:nil="true"/>
    <TaxKeywordTaxHTField xmlns="931c1786-c50f-4dd1-b157-a2f8f44a625f">
      <Terms xmlns="http://schemas.microsoft.com/office/infopath/2007/PartnerControls"/>
    </TaxKeywordTaxHTField>
    <RioAuthor xmlns="931c1786-c50f-4dd1-b157-a2f8f44a625f">
      <UserInfo>
        <DisplayName>Mercier, Alec  (RTA)</DisplayName>
        <AccountId>83</AccountId>
        <AccountType/>
      </UserInfo>
    </RioAuthor>
    <k38edeeda0514a65968a154e7a4f6a97 xmlns="931c1786-c50f-4dd1-b157-a2f8f44a625f">
      <Terms xmlns="http://schemas.microsoft.com/office/infopath/2007/PartnerControls"/>
    </k38edeeda0514a65968a154e7a4f6a97>
    <o1699ab3483c4e5dba9536971d993e86 xmlns="931c1786-c50f-4dd1-b157-a2f8f44a625f">
      <Terms xmlns="http://schemas.microsoft.com/office/infopath/2007/PartnerControls"/>
    </o1699ab3483c4e5dba9536971d993e86>
    <o4aa1175d5554b40a0e094e1c1b097a3 xmlns="931c1786-c50f-4dd1-b157-a2f8f44a625f">
      <Terms xmlns="http://schemas.microsoft.com/office/infopath/2007/PartnerControls"/>
    </o4aa1175d5554b40a0e094e1c1b097a3>
    <TaxCatchAll xmlns="931c1786-c50f-4dd1-b157-a2f8f44a625f" xsi:nil="true"/>
    <b4474f0d7edf4d3983bcb36bf4e6764b xmlns="931c1786-c50f-4dd1-b157-a2f8f44a625f">
      <Terms xmlns="http://schemas.microsoft.com/office/infopath/2007/PartnerControls"/>
    </b4474f0d7edf4d3983bcb36bf4e6764b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io Tinto Document" ma:contentTypeID="0x010100E9FB38BB10BD44EF98CB761353F04D76006DF61BA84117EB448F3E625C3E7E413F" ma:contentTypeVersion="3" ma:contentTypeDescription="Rio Tinto Document" ma:contentTypeScope="" ma:versionID="1473731f759bf78f3a506fb4c5819b27">
  <xsd:schema xmlns:xsd="http://www.w3.org/2001/XMLSchema" xmlns:xs="http://www.w3.org/2001/XMLSchema" xmlns:p="http://schemas.microsoft.com/office/2006/metadata/properties" xmlns:ns2="931c1786-c50f-4dd1-b157-a2f8f44a625f" targetNamespace="http://schemas.microsoft.com/office/2006/metadata/properties" ma:root="true" ma:fieldsID="db2a273d6d2eb81cfeb246c2728103a1" ns2:_="">
    <xsd:import namespace="931c1786-c50f-4dd1-b157-a2f8f44a625f"/>
    <xsd:element name="properties">
      <xsd:complexType>
        <xsd:sequence>
          <xsd:element name="documentManagement">
            <xsd:complexType>
              <xsd:all>
                <xsd:element ref="ns2:ProjectNo" minOccurs="0"/>
                <xsd:element ref="ns2:RioAuthor" minOccurs="0"/>
                <xsd:element ref="ns2:TaxKeywordTaxHTField" minOccurs="0"/>
                <xsd:element ref="ns2:TaxCatchAll" minOccurs="0"/>
                <xsd:element ref="ns2:TaxCatchAllLabel" minOccurs="0"/>
                <xsd:element ref="ns2:ef6ad08ca50a4312b75b63c570a88810" minOccurs="0"/>
                <xsd:element ref="ns2:b4474f0d7edf4d3983bcb36bf4e6764b" minOccurs="0"/>
                <xsd:element ref="ns2:k38edeeda0514a65968a154e7a4f6a97" minOccurs="0"/>
                <xsd:element ref="ns2:o4aa1175d5554b40a0e094e1c1b097a3" minOccurs="0"/>
                <xsd:element ref="ns2:o1699ab3483c4e5dba9536971d993e86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1786-c50f-4dd1-b157-a2f8f44a625f" elementFormDefault="qualified">
    <xsd:import namespace="http://schemas.microsoft.com/office/2006/documentManagement/types"/>
    <xsd:import namespace="http://schemas.microsoft.com/office/infopath/2007/PartnerControls"/>
    <xsd:element name="ProjectNo" ma:index="8" nillable="true" ma:displayName="Project No" ma:description="The project identifier to which the document relates" ma:hidden="true" ma:internalName="ProjectNo">
      <xsd:simpleType>
        <xsd:restriction base="dms:Text">
          <xsd:maxLength value="255"/>
        </xsd:restriction>
      </xsd:simpleType>
    </xsd:element>
    <xsd:element name="RioAuthor" ma:index="9" nillable="true" ma:displayName="Author" ma:description="This is the author of the document, this may be different to the person that creates the document or loads it into One Space. It may be a person or a group." ma:SearchPeopleOnly="false" ma:SharePointGroup="0" ma:internalName="Rio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10" nillable="true" ma:taxonomy="true" ma:internalName="TaxKeywordTaxHTField" ma:taxonomyFieldName="TaxKeyword" ma:displayName="Mots clés d’entreprise" ma:fieldId="{23f27201-bee3-471e-b2e7-b64fd8b7ca38}" ma:taxonomyMulti="true" ma:sspId="21f86543-ceb4-41e6-9570-90863782e252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cdb329c1-8e62-4dc7-bd4d-62ea754db4a0}" ma:internalName="TaxCatchAll" ma:showField="CatchAllData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cdb329c1-8e62-4dc7-bd4d-62ea754db4a0}" ma:internalName="TaxCatchAllLabel" ma:readOnly="true" ma:showField="CatchAllDataLabel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f6ad08ca50a4312b75b63c570a88810" ma:index="14" nillable="true" ma:taxonomy="true" ma:internalName="ef6ad08ca50a4312b75b63c570a88810" ma:taxonomyFieldName="BusinessClassification" ma:displayName="Business Classification" ma:default="1;#COMMUNICATIONS AND EXTERNAL RELATIONS (FA):Manage Communications (FA 15)|170c621a-41e2-46b3-ad3c-9abc7a2c5e33" ma:fieldId="{ef6ad08c-a50a-4312-b75b-63c570a88810}" ma:sspId="21f86543-ceb4-41e6-9570-90863782e252" ma:termSetId="4485e56b-8479-4983-8b56-eebf1a6b630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4474f0d7edf4d3983bcb36bf4e6764b" ma:index="16" nillable="true" ma:taxonomy="true" ma:internalName="b4474f0d7edf4d3983bcb36bf4e6764b" ma:taxonomyFieldName="RioLanguage" ma:displayName="Language" ma:default="" ma:fieldId="{b4474f0d-7edf-4d39-83bc-b36bf4e6764b}" ma:taxonomyMulti="true" ma:sspId="21f86543-ceb4-41e6-9570-90863782e252" ma:termSetId="ff33bc8f-e696-4a40-8899-76a1cdf88d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38edeeda0514a65968a154e7a4f6a97" ma:index="18" nillable="true" ma:taxonomy="true" ma:internalName="k38edeeda0514a65968a154e7a4f6a97" ma:taxonomyFieldName="OrganisationalArea" ma:displayName="Organisational Area" ma:default="3;#Rio Tinto (207):Aluminium (210)|478c621a-6ce2-fcb3-ad3c-9c317b2c5d3c" ma:fieldId="{438edeed-a051-4a65-968a-154e7a4f6a97}" ma:sspId="21f86543-ceb4-41e6-9570-90863782e252" ma:termSetId="f8d02bd8-0801-43c3-b990-778d20a4757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4aa1175d5554b40a0e094e1c1b097a3" ma:index="20" nillable="true" ma:taxonomy="true" ma:internalName="o4aa1175d5554b40a0e094e1c1b097a3" ma:taxonomyFieldName="InformationClassification" ma:displayName="Information Security Classification" ma:default="2;#Rio Tinto Internal Use|8cc5108e-8a2b-4a9d-b80f-480aa1fd1db6" ma:fieldId="{84aa1175-d555-4b40-a0e0-94e1c1b097a3}" ma:sspId="21f86543-ceb4-41e6-9570-90863782e252" ma:termSetId="a9cf929c-ec91-43a0-9647-d0253c3259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1699ab3483c4e5dba9536971d993e86" ma:index="22" nillable="true" ma:taxonomy="true" ma:internalName="o1699ab3483c4e5dba9536971d993e86" ma:taxonomyFieldName="Locations" ma:displayName="Location(s)" ma:default="" ma:fieldId="{81699ab3-483c-4e5d-ba95-36971d993e86}" ma:taxonomyMulti="true" ma:sspId="21f86543-ceb4-41e6-9570-90863782e252" ma:termSetId="b49f64b3-4722-4336-9a5c-56c326b344d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F80569-0E60-4453-9D40-C841D300884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B380BD6-46FC-4BA4-900C-2269310C045A}">
  <ds:schemaRefs>
    <ds:schemaRef ds:uri="http://schemas.microsoft.com/office/2006/metadata/properties"/>
    <ds:schemaRef ds:uri="931c1786-c50f-4dd1-b157-a2f8f44a625f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FDC9158-A286-4C9E-AEE6-D247AC6329E0}"/>
</file>

<file path=customXml/itemProps4.xml><?xml version="1.0" encoding="utf-8"?>
<ds:datastoreItem xmlns:ds="http://schemas.openxmlformats.org/officeDocument/2006/customXml" ds:itemID="{FD236140-59FE-4614-BEE3-6BC06F348DD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341df80-fbe6-41bf-89b0-e6e2379c9c23}" enabled="0" method="" siteId="{4341df80-fbe6-41bf-89b0-e6e2379c9c2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604</TotalTime>
  <Words>674</Words>
  <Application>Microsoft Office PowerPoint</Application>
  <PresentationFormat>Grand écran</PresentationFormat>
  <Paragraphs>160</Paragraphs>
  <Slides>21</Slides>
  <Notes>21</Notes>
  <HiddenSlides>5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6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3" baseType="lpstr">
      <vt:lpstr>Arial</vt:lpstr>
      <vt:lpstr>Calibri</vt:lpstr>
      <vt:lpstr>System Font Regular</vt:lpstr>
      <vt:lpstr>Times New Roman</vt:lpstr>
      <vt:lpstr>Wingdings</vt:lpstr>
      <vt:lpstr>1_Covers</vt:lpstr>
      <vt:lpstr>2_Dividers</vt:lpstr>
      <vt:lpstr>3_General_Content</vt:lpstr>
      <vt:lpstr>4_Hero_Image</vt:lpstr>
      <vt:lpstr>3_General_Content</vt:lpstr>
      <vt:lpstr>4_General_Content</vt:lpstr>
      <vt:lpstr>think-cell Slide</vt:lpstr>
      <vt:lpstr>Présentation PowerPoint</vt:lpstr>
      <vt:lpstr>Current Snowpack </vt:lpstr>
      <vt:lpstr>Current Snowpack </vt:lpstr>
      <vt:lpstr>Reservoir Elevation - Last 20 days</vt:lpstr>
      <vt:lpstr>Flows - Last 30 days</vt:lpstr>
      <vt:lpstr>Observed Water Temperatures – Last 15 days</vt:lpstr>
      <vt:lpstr>Past &amp; Future total precipitation </vt:lpstr>
      <vt:lpstr>Weather Forecast </vt:lpstr>
      <vt:lpstr>Weather Forecast* </vt:lpstr>
      <vt:lpstr>Provincial Advisories - Drought </vt:lpstr>
      <vt:lpstr>Provincial Advisories - Flood</vt:lpstr>
      <vt:lpstr>Observed Inflows &amp; Discharge vs Historical</vt:lpstr>
      <vt:lpstr>Spring Freshet Inflow Volume Forecast</vt:lpstr>
      <vt:lpstr>Nautley River Flows, Forecast</vt:lpstr>
      <vt:lpstr>Vanderhoof  </vt:lpstr>
      <vt:lpstr>Skins Lake Spillway Release - Forecast  </vt:lpstr>
      <vt:lpstr>Forecast – Vanderhoof  </vt:lpstr>
      <vt:lpstr>Reservoir Level Projection </vt:lpstr>
      <vt:lpstr>Updates - Next Steps – Actions 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Sanghera, Devrie (RTA)</dc:creator>
  <cp:lastModifiedBy>Mercier, Alec  (RTA)</cp:lastModifiedBy>
  <cp:revision>120</cp:revision>
  <dcterms:created xsi:type="dcterms:W3CDTF">2021-01-28T23:47:05Z</dcterms:created>
  <dcterms:modified xsi:type="dcterms:W3CDTF">2024-03-06T21:15:40Z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0x010100E9FB38BB10BD44EF98CB761353F04D76006DF61BA84117EB448F3E625C3E7E413F</vt:lpwstr>
  </property>
  <property fmtid="{D5CDD505-2E9C-101B-9397-08002B2CF9AE}" pid="3" name="TaxKeyword">
    <vt:lpwstr/>
  </property>
  <property fmtid="{D5CDD505-2E9C-101B-9397-08002B2CF9AE}" pid="4" name="TaxCatchAll">
    <vt:lpwstr/>
  </property>
  <property fmtid="{D5CDD505-2E9C-101B-9397-08002B2CF9AE}" pid="5" name="TaxKeywordTaxHTField">
    <vt:lpwstr/>
  </property>
  <property fmtid="{D5CDD505-2E9C-101B-9397-08002B2CF9AE}" pid="6" name="Locations">
    <vt:lpwstr/>
  </property>
  <property fmtid="{D5CDD505-2E9C-101B-9397-08002B2CF9AE}" pid="7" name="o4aa1175d5554b40a0e094e1c1b097a3">
    <vt:lpwstr/>
  </property>
  <property fmtid="{D5CDD505-2E9C-101B-9397-08002B2CF9AE}" pid="8" name="ef6ad08ca50a4312b75b63c570a88810">
    <vt:lpwstr/>
  </property>
  <property fmtid="{D5CDD505-2E9C-101B-9397-08002B2CF9AE}" pid="9" name="k38edeeda0514a65968a154e7a4f6a97">
    <vt:lpwstr/>
  </property>
  <property fmtid="{D5CDD505-2E9C-101B-9397-08002B2CF9AE}" pid="10" name="o1699ab3483c4e5dba9536971d993e86">
    <vt:lpwstr/>
  </property>
  <property fmtid="{D5CDD505-2E9C-101B-9397-08002B2CF9AE}" pid="11" name="RioLanguage">
    <vt:lpwstr/>
  </property>
  <property fmtid="{D5CDD505-2E9C-101B-9397-08002B2CF9AE}" pid="12" name="b4474f0d7edf4d3983bcb36bf4e6764b">
    <vt:lpwstr/>
  </property>
  <property fmtid="{D5CDD505-2E9C-101B-9397-08002B2CF9AE}" pid="13" name="SharedWithUsers">
    <vt:lpwstr>10;#Czornohalan, Andrew (TI);#8;#Benckhuysen, Justus (RTA);#83;#Mercier, Alec  (RTA);#177;#Sanghera, Devrie (RTA);#236;#Letendre, Simon (RTCMI);#258;#Vonschleinitz, Hans (RTA);#259;#Silva, David (RTA);#194;#Chretien, Paul (RTA);#260;#Amber Macgregor (RTA)</vt:lpwstr>
  </property>
</Properties>
</file>